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53"/>
  </p:notesMasterIdLst>
  <p:sldIdLst>
    <p:sldId id="416" r:id="rId2"/>
    <p:sldId id="464" r:id="rId3"/>
    <p:sldId id="465" r:id="rId4"/>
    <p:sldId id="461" r:id="rId5"/>
    <p:sldId id="462" r:id="rId6"/>
    <p:sldId id="463" r:id="rId7"/>
    <p:sldId id="417" r:id="rId8"/>
    <p:sldId id="418" r:id="rId9"/>
    <p:sldId id="419" r:id="rId10"/>
    <p:sldId id="420" r:id="rId11"/>
    <p:sldId id="421" r:id="rId12"/>
    <p:sldId id="422" r:id="rId13"/>
    <p:sldId id="423" r:id="rId14"/>
    <p:sldId id="424" r:id="rId15"/>
    <p:sldId id="426" r:id="rId16"/>
    <p:sldId id="427" r:id="rId17"/>
    <p:sldId id="428" r:id="rId18"/>
    <p:sldId id="429" r:id="rId19"/>
    <p:sldId id="430" r:id="rId20"/>
    <p:sldId id="431" r:id="rId21"/>
    <p:sldId id="432" r:id="rId22"/>
    <p:sldId id="433" r:id="rId23"/>
    <p:sldId id="439" r:id="rId24"/>
    <p:sldId id="440" r:id="rId25"/>
    <p:sldId id="441" r:id="rId26"/>
    <p:sldId id="442" r:id="rId27"/>
    <p:sldId id="443" r:id="rId28"/>
    <p:sldId id="444" r:id="rId29"/>
    <p:sldId id="460" r:id="rId30"/>
    <p:sldId id="445" r:id="rId31"/>
    <p:sldId id="446" r:id="rId32"/>
    <p:sldId id="447" r:id="rId33"/>
    <p:sldId id="448" r:id="rId34"/>
    <p:sldId id="449" r:id="rId35"/>
    <p:sldId id="450" r:id="rId36"/>
    <p:sldId id="451" r:id="rId37"/>
    <p:sldId id="452" r:id="rId38"/>
    <p:sldId id="453" r:id="rId39"/>
    <p:sldId id="454" r:id="rId40"/>
    <p:sldId id="455" r:id="rId41"/>
    <p:sldId id="456" r:id="rId42"/>
    <p:sldId id="457" r:id="rId43"/>
    <p:sldId id="458" r:id="rId44"/>
    <p:sldId id="466" r:id="rId45"/>
    <p:sldId id="467" r:id="rId46"/>
    <p:sldId id="468" r:id="rId47"/>
    <p:sldId id="469" r:id="rId48"/>
    <p:sldId id="470" r:id="rId49"/>
    <p:sldId id="471" r:id="rId50"/>
    <p:sldId id="472" r:id="rId51"/>
    <p:sldId id="473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3" autoAdjust="0"/>
    <p:restoredTop sz="93216" autoAdjust="0"/>
  </p:normalViewPr>
  <p:slideViewPr>
    <p:cSldViewPr snapToGrid="0" snapToObjects="1">
      <p:cViewPr varScale="1">
        <p:scale>
          <a:sx n="61" d="100"/>
          <a:sy n="61" d="100"/>
        </p:scale>
        <p:origin x="96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00" y="614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2-14T12:32:29.1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174-2251 22 0,'4'-3'11'0,"-8"-5"-14"16,4 8 18-16,0 0-14 16,4-6 0-16,3 6 1 15,-4 0 1-15,7 0-3 16,0 0 0-16,0 0 3 15,0 0 0-15,3-3 0 0,1-3 0 16,2 0-1 0,1-9 0-16,-2 4-1 0,2-10 0 15,-4 0-3-15,-3-5 1 16,-3-1-1-16,-7 7 0 16,-7 5-1-16,-6 12 1 15,-7 6 2-15,-5 12 0 16,1 8 2-16,1 7 0 15,0 5 0-15,3 3 1 16,3-2 0-16,7-7 0 0,4-2-2 16,6-6 0-16,6-6 0 15,4-9 1-15,10-4-1 16,7-4 0-16,3-7-1 16,0-9 0-16,-5 0-3 15,-5 3 1-15,0-3-8 16,0 3 0-16</inkml:trace>
  <inkml:trace contextRef="#ctx0" brushRef="#br0" timeOffset="240.5103">410-2315 27 0,'-3'-21'13'0,"19"6"-14"15,-9 10 17-15,-1 5-17 16,1 2 1-16,0 4-1 16,-1 3 1-16,-3 3 0 0,-3 6 1 15,0 2-1-15,-3 4 1 16,0-7 0-16,0 1 0 16,0-9-2-16,-1 0 0 15,4-15-6-15,4-6 0 16</inkml:trace>
  <inkml:trace contextRef="#ctx0" brushRef="#br0" timeOffset="375.5222">456-2557 17 0,'0'6'8'16,"21"0"-23"-16,-12-3 8 0</inkml:trace>
  <inkml:trace contextRef="#ctx0" brushRef="#br0" timeOffset="927.3958">659-2392 19 0,'0'3'9'0,"16"-6"-11"16,-12 3 19-16,-1 3-17 15,-3-3 0-15,0 0 2 16,0 0 0-16,0 0-2 16,-3-6 0-16,-1 3 2 0,-2 0 0 15,-4 0-1-15,-3-3 1 16,0 0 0-16,-4 6 0 16,1 3 0-16,-2 3 1 15,2 6-1-15,3 3 0 16,3 3 0-16,0 2 1 15,3 4-2-15,7-1 1 16,7-2-1-16,3-4 1 16,3-5-1-16,1-12 0 15,2-6-1-15,1-5 0 0,-1-4 0 16,-2 3 0-16,2-11 0 16,-2 2 0-16,-2-2-1 15,-1 5 0-15,-4 0 0 16,-4 6 1-16,-3 3 0 15,-3 6 0-15,-1 3 0 16,-3 9 0-16,0 6 1 16,1 6 0-16,0 5 0 15,2 12 0-15,1-2 0 16,3-1 0-16,3 4 0 16,1-1 0-16,-1-5-1 15,-3-1 1-15,0-6 0 16,-3-5 0-16,-4-3-2 15,-3-6 1-15,-7-3-4 16,-6-6 0-16,-4-3-7 16,-3-12 1-16</inkml:trace>
  <inkml:trace contextRef="#ctx0" brushRef="#br0" timeOffset="1457.0472">862-2725 27 0,'-4'-6'13'0,"1"39"-6"16,0-30 16-16,0 5-21 15,-1 10 0-15,1 6 1 16,0 5 1-16,-4 9-5 16,3 10 0-16,1 2 3 15,0-3 1-15,-4 0-2 16,1-9 1-16,-5-2-1 15,2-7 0-15,2-8-2 16,0-10 1-16,4-8-2 16,3-9 0-16,7-8 0 15,6-13 0-15,0-2-1 0,4-6 0 16,0-1 1-16,-4 7 1 16,0 5 1-16,-3 4 0 15,0 5 0-15,-4 6 0 16,1 9 1-16,0 6 0 15,0 9-1-15,-1 6 1 16,4 8-1-16,-3 6 0 16,0 9-3-16,2-3 1 15,-2 3-3-15,0-11 1 0,0-9-6 16,5-15 1-16</inkml:trace>
  <inkml:trace contextRef="#ctx0" brushRef="#br0" timeOffset="2118.0378">948-2486 40 0,'-33'6'20'0,"36"-9"-22"16,0-3 30-16,4 9-28 15,3-9 0-15,7 1 0 16,12-1 0-16,5 0-1 0,2 3 0 16,1 0-6-16,3 0 1 15,6-3-5-15,-5-6 1 16</inkml:trace>
  <inkml:trace contextRef="#ctx0" brushRef="#br0" timeOffset="1906.6968">1144-2642 28 0,'-10'20'14'0,"-3"12"-8"0,10-20 24 16,-1 9-29-16,-3 12 1 0,1 2 0 16,0 4 1-16,-1 4-4 15,0 5 0-15,3-4 2 16,4-12 1-16,4-8-4 15,3-1 1-15,0-8-10 16,2-15 1-16</inkml:trace>
  <inkml:trace contextRef="#ctx0" brushRef="#br0">-400-2424 20 0,'-3'0'10'0,"3"8"-2"16,0-8 9-16,0 0-14 0,0 0 0 16,3 0 1-16,4 6 0 15,-1 3-5-15,-3 6 0 16,4 3 4-16,0 8 0 16,-4 7-2-16,1 5 1 15,-1 3-1-15,3-2 0 16,1-7 0-16,-4-5 0 15,8-7 0-15,-2-8 0 16,5-12 0-16,5-12 0 0,2 1-1 16,-2-16 1-16,-2 1-2 15,-4-10 1-15,-2 6-1 16,-2-5 1-16,-6-6-1 16,4 8 0-16,-3 7 1 15,-1 5 0-15,0 6-1 16,1 10 1-16,-1 7-1 15,0 13 1-15,4 3 0 16,-1 6 0-16,1 8-1 16,0 6 1-16,-1-8 0 15,4-4 0-15,1-5 0 16,-2-9 0-16,5-3 1 16,2-12 0-16,4-12 0 15,-4-12 0-15,-2-2-1 16,-4-13 1-16,0 4-1 15,-3 0 1-15,-7 0-1 16,-4 3 1-16,-3 5-2 0,-2 7 1 16,-5 8-2-16,4 9 0 15,1 9-7-15,-2 12 1 16,8 0-3-16,3 2 1 16</inkml:trace>
  <inkml:trace contextRef="#ctx0" brushRef="#br0" timeOffset="32594.5815">2951-2500 26 0,'-10'-12'13'0,"10"21"-8"0,0-6 19 15,-4 0-24-15,4-1 1 16,0-7 0-16,0 5 0 16,0 5-1-16,0 4 1 15,4 0 1-15,-4 6 0 16,7 8 0-16,-4 0 0 15,-3 1-1-15,6 0 1 0,-3-1-1 16,1-8 0-16,-1-3-2 16,1-3 1-16,-4-9-3 15,3-9 0-15,1-9-5 16,-4-5 1-16,3-16-4 16,6-5 1-16</inkml:trace>
  <inkml:trace contextRef="#ctx0" brushRef="#br0" timeOffset="32805.5629">2967-2829 28 0,'-3'9'14'0,"-1"-3"-19"16,8-6 24-16,-1 3-20 15,1 3 1-15,-1-3-1 0,-3 3 1 16,4-3-2-16,-1 6 0 16,0 2-5-16,7-5 1 15</inkml:trace>
  <inkml:trace contextRef="#ctx0" brushRef="#br0" timeOffset="33555.4972">3133-2584 8 0,'-4'-6'4'0,"1"9"16"0,3-3-1 15,-3 3-15-15,3 0 1 16,0 3 1-16,0 6 1 16,0 3-9-1,0 0 0-15,3 6 6 0,0-1 0 16,1 4-3-16,-1-4 1 15,1-8-1-15,-4 0 0 16,0-9-1-16,-4 0 1 16,1-1-2-16,-1-7 1 0,1 5-2 15,3 0 1-15,0 0-1 16,-3 0 1-16,3 0-1 16,0 0 1-16,6-6 0 15,1-9 0-15,3 1 1 16,0-4 0-16,7 0 0 15,-4-2 1-15,0 2 0 16,0 6 0-16,-3 3 0 16,-3 9 1-16,-3 3-1 15,-1 6 1-15,0 6-2 16,0 0 1-16,0 8-1 16,4-5 1-16,0-3-1 15,3-4 0-15,3-2 0 16,4-9 0-16,-1-3 0 15,11-9 0-15,-7 1-2 16,0-4 1-16,-4-6-6 16,5 1 1-16,-5-7-5 0,1 3 1 15</inkml:trace>
  <inkml:trace contextRef="#ctx0" brushRef="#br0" timeOffset="30462.1257">1894-2509 12 0,'4'0'6'0,"5"-12"-2"15,-6 6 6-15,8 0-8 16,-8-3 0-16,1 0 2 16,-1 0 1-16,0-6-5 0,0 3 0 15,-3 1 4-15,0-1 1 16,-6 3-1-16,-4-3 0 15,-4 4 0-15,1-1 1 16,0-3-2-16,-4 0 1 16,0 3-2-16,1 3 1 15,-4 6-2-15,3 3 1 16,1 3-2-16,-4 6 1 16,0 6-1-16,0 2 0 0,3-2 0 15,2 2 0-15,5 7 1 16,6-3 0-16,11-3-1 15,2 5 1-15,11-2-1 16,7-1 1-16,3-2-1 16,3-1 1-16,-3-5-1 15,-4 0 0-15,1 0 0 16,-7-4 0-16,0-2 0 16,-10 3 1-16,-7 6-1 15,-3 11 1-15,-10-3 0 16,-10-2 0-16,-7 3-1 15,1 0 1-15,-4-7 0 16,0 1 0-16,4-6-1 16,-1-7 1-16,4-5-3 15,3-9 1-15,8-2-4 16,5 2 0-16,7-3-8 16,7-6 0-16</inkml:trace>
  <inkml:trace contextRef="#ctx0" brushRef="#br0" timeOffset="31198.586">2090-2790 24 0,'-20'6'12'0,"17"-1"-6"15,3 1 12-15,-4 6-15 16,-2 6 0-16,0 3 1 16,2 9 1-16,1 2-6 15,-1 6 1-15,4 15 3 0,4 1 0 16,3-10-1-16,-1 0 0 15,-3-6-1-15,0-8 0 16,1-4 0-16,-1-2 0 16,-3-13-2-16,0 1 0 15,0-9 0-15,0-3 0 16,0 0-1-16,0 0 1 16,0 0-2-16,0-6 1 15,4-3 1-15,2 3 0 0,4-5 1 16,0-4 0-16,4-6-1 15,-2-5 1-15,2-1 0 16,-1 1 1-16,-3 6 0 16,0 5 0-16,0 3-1 15,0 3 1-15,0 12 0 16,0 6 0-16,-4 15-1 16,1-1 1-16,10 3-1 15,-4-2 0-15,1 2 1 16,-1-2 0-16,-3-6-1 15,0-4 1-15,-4 1 0 16,-2-9 0-16,9-6-2 16,-3-3 0-16,0-3-4 15,0-6 0-15,0 3-6 16,3-8 1-16</inkml:trace>
  <inkml:trace contextRef="#ctx0" brushRef="#br0" timeOffset="32099.5024">2528-2489 27 0,'0'0'13'0,"0"-6"-12"0,0 4 19 16,0 4-20-16,-3 1 0 0,-3 3 2 15,-1-3 1-15,0-6-3 16,1 3 1-16,-1 0 1 16,1-6 0-16,2 3 0 15,-6 6 1-15,10 0-2 16,-3 3 0-16,-1-3 0 16,1 3 0-16,0 3-1 15,-3 6 0-15,2 5 0 16,1-3 0-16,-1 1 0 15,1 0 1-15,-1 0-1 16,1 2 1-16,6-5 0 16,1 0 0-16,3-7-1 15,0-5 1-15,-1-3-1 16,0-6 0-16,1-2 0 16,0-4 1-16,0-3-2 15,-4 0 1-15,0-5-1 16,-3 2 0-16,0 3 0 0,0 4 0 15,0 2-1-15,0 9 1 16,0 3 1-16,0 5 0 16,7 7 0-1,-1 0 1-15,1 3-1 0,3-1 1 16,3-2-1-16,4 3 1 16,0-9-1-16,2-7 0 15,2-4 0-15,-2-1 0 16,-2-6-2-16,0-6 1 15,-4 0-3-15,-3-5 1 0,-7-1-6 16,-3-3 1-16,-3 10 0 16,-4-1 1-16,4 7 3 15,-3 2 0-15,-1 6 4 16,3 3 0-16,-3 0 5 16,4 0 1-16,0 2 0 15,3 1 1-15,0 3-3 16,3 0 0-16,0-1-1 15,4 4 0-15,0 0-1 16,0 6 1-16,-1-3-2 16,1-1 0-16,3 1-1 15,-3 0 1-15,-1-4-1 16,-3-5 1-16,-3 3 0 16,0-9 0-16,-3-3-1 15,0-9 1-15,0-5-1 16,-1-7 1-16,4 1-2 15,0-4 1-15,4 1 0 0,2 2 0 16,1 4-1-16,3 2 1 16,0 3-1-16,-1 7 1 15,2-1-2-15,-1 3 1 16,3 0-4-16,0 3 0 16,0 0-5-16,4 3 1 15</inkml:trace>
  <inkml:trace contextRef="#ctx0" brushRef="#br0" timeOffset="34229.9831">3488-2548 29 0,'-3'0'14'0,"3"-3"-17"0,3-3 24 16,0 0-21-16,1-6 0 15,-1 3 2-15,1-2 0 0,2-1-2 16,-2 0 1-16,-1 3 0 16,0-2 1-16,0 2 0 15,-3 3 0-15,0 0-1 16,-3 3 1-16,0 0-1 15,0 3 0-15,-4 6 0 16,0 6 1-16,-3 2-1 16,-3 7 1-16,-1 11-1 15,5 10 1-15,2-3-1 16,4-4 1-16,3-3-1 16,3-6 0-16,1-11-1 15,-1 0 0-15,0-9 0 16,3-6 1-16,-2-6-1 15,6-6 0-15,-10-6-1 16,7-2 0-16,-1-6 0 16,4-1 0-16,0 1 0 15,0 2 0-15,0 6 0 0,0 3 0 16,-3 3 0-16,-1 12 1 16,-3 9 0-16,1 3 1 15,-4 12 0-15,3 3 0 16,4 2 0-16,0 3 0 15,2 0 0-15,2 7 0 16,2 2 0-16,0 0 0 16,1-9 0-16,-5 1 0 15,1-3 0-15,-6-3 1 0,-8-7 0 16,-6-5 0-16,-10-3 0 16,1-7 0-16,-8-2-1 15,0 0 1-15,-6-3-2 16,-3-3 0-16,6 0 0 15,3 1 0-15,7-1-1 16,10 0 0-16,10-3 0 16,14-6 1-16,5-9 0 15,11-14 0-15,10-10-4 16,7-17 1-16,3-2-10 16,6-4 1-16,14-14-1 15,-21-1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2-14T12:32:21.7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2646 156 19 0,'-3'-2'9'0,"3"34"-1"15,-3-20 5-15,-4 2-11 16,-6 4 0-16,3 9 3 0,-4 6 1 15,-2 5-7-15,-4 6 0 16,-4 12 4-16,2-3 0 16,2-3-2-16,4-9 1 15,2-5-2-15,5-10 1 16,2-8-4-16,3-9 1 16,4-6-6-16,11-15 1 15,8-14-2-15,4-10 1 0</inkml:trace>
  <inkml:trace contextRef="#ctx0" brushRef="#br0" timeOffset="314.2854">2620 206 18 0,'0'-3'9'0,"0"6"-9"15,0-3 15-15,0 0-13 16,0 3 1-16,0 0 1 15,6 0 1-15,-6 3-5 16,10 0 0-16,-6 3 4 16,-1 0 1-16,4 3-1 15,-1 6 0-15,1 8-1 16,3 7 1-16,3 5-3 16,-1 12 1-16,2 0-1 15,-1 0 0-15,1 0 0 16,-1-5 0-16,-3-7-1 0,0-9 0 15,-7-2-2-15,-3-13 0 16,-7-5-6-16,-3-9 1 16,-3-3-4-16,3-5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2-14T12:32:19.3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380-366 12 0,'4'-5'6'0,"-8"-10"4"16,4 15 6-16,0-3-15 16,-3 3 1-16,-1 0 1 15,-6 9 1-15,-3 5-4 16,0 7 1-16,-4 3 2 15,-3 12 1-15,-3 2-1 16,-10 15 0-16,-1 9-1 16,-5 6 1-16,-3 6-2 15,8-9 0-15,8-6 0 16,2-6 1-16,4-9-1 16,7-11 0-16,3-6-1 15,7-16 0-15,3-11-4 16,10-8 1-16,3-16-7 15,0-6 1-15,7-8-1 16,0-1 0-16</inkml:trace>
  <inkml:trace contextRef="#ctx0" brushRef="#br0" timeOffset="299.4482">264-291 24 0,'3'9'12'0,"3"-9"-14"0,-6 3 23 16,4 0-20-16,3 0 0 15,0 2 3-15,2 7 0 0,1 3-5 16,0 5 1-16,0 1 3 16,0 8 0-16,4 10-1 15,-5 9 1-15,-2 2-2 16,0 14 0-16,0 2 0 15,-4-2 0-15,3 1-1 16,-6-8 1-16,0-13-2 16,0-15 0-16,-3-11-6 15,-3-9 1-15,-5-12-4 16,5-12 0-16</inkml:trace>
  <inkml:trace contextRef="#ctx0" brushRef="#br0" timeOffset="525.8448">141 140 35 0,'-12'-6'17'0,"21"-9"-21"0,-6 9 32 15,4 3-28-15,3 1 0 16,3-4 0-16,0 3 0 15,4 3-1-15,6-3 1 16,7 0-3-16,0-3 0 16,0 0-7-16,6-9 1 15</inkml:trace>
  <inkml:trace contextRef="#ctx0" brushRef="#br0" timeOffset="932.3635">483-294 35 0,'0'18'17'0,"6"-39"-22"16,-6 21 28-16,0 0-22 0,7 0 0 15,0-3 2-15,3 0 0 16,0 3-4-16,2-3 1 15,5 3 1-15,3-3 1 16,3-3-2-16,4 0 0 16,-4-3-3-16,0-3 0 15,-3 0-2-15,-4 0 0 16,-2 1-5-16,-4 2 0 16</inkml:trace>
  <inkml:trace contextRef="#ctx0" brushRef="#br0" timeOffset="1142.1181">555-297 25 0,'3'6'12'0,"1"6"-13"16,-4-9 18-16,3 0-16 15,-3-1 1-15,4 4 2 16,-4 6 1-16,0 6-6 15,0 2 1-15,0 1 2 16,0-1 1-16,0 4-11 16,6-3 1-16</inkml:trace>
  <inkml:trace contextRef="#ctx0" brushRef="#br0" timeOffset="5931.8068">1049-1540 22 0,'-3'9'11'0,"3"-21"-9"15,0 6 11-15,-3 6-11 16,0 3 0-16,-1 3 4 0,1 3 0 16,-4 6-7-16,-6 8 1 15,-4 7 4-15,-6 5 0 16,-7 16-2-16,-6 7 1 15,-4 10-2-15,-3 4 0 16,-3 1-1-16,-1-5 1 16,4-12-1-16,7-6 0 15,6-9-3-15,0-5 0 16,13-9-7-16,7-15 0 0</inkml:trace>
  <inkml:trace contextRef="#ctx0" brushRef="#br0" timeOffset="6260.7136">539-1103 24 0,'3'6'12'0,"10"20"-9"16,-6-14 14-16,0 3-17 16,-1 6 1-16,-3 6-1 15,0-1 1-15,1 4 0 16,-4 2 0-16,0-9 1 0,0-2 1 16,0 0-1-16,0-6 1 15,3-3-1-15,1-6 0 16,9-9-2-16,0-9 0 15,10-9-4-15,7-15 0 16,14-8-6-16,12-9 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2-14T12:32:22.35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brush xml:id="br1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2277 160 16 0,'-14'0'8'15,"11"-6"-5"-15,6 6 9 0,-3 0-10 16,7 0 0-16,0 0 3 16,0 0 0-16,2-5-4 15,5-1 0-15,2 0 3 16,1 0 1-16,-4 0-2 15,0 0 1-15,4 4-3 16,-4-4 0-16,1 0-5 16,-1-3 1-16,-3 0-6 15,3-3 0-15</inkml:trace>
  <inkml:trace contextRef="#ctx0" brushRef="#br0" timeOffset="706.9114">2270 111 11 0,'0'3'5'0,"3"-3"-1"0,-3 3 0 16,0-3-4-16,0 2 0 15,-3 4 3-15,0-3 0 16,-1 0-2-16,1 0 0 16,0 0 2-16,-4 0 0 15,4 3 0-15,3 2 1 16,0-2-3-16,0 2 1 16,-3-2-2-16,-1 3 1 15,1 0-1-15,-4 0 1 16,1 0-2-16,-4 0 1 15,-1 0 1-15,2-3 0 0,-1 0-1 16,0 3 1-16,3 0 0 16,-3-1 1-16,4 1-1 15,-1 3 1-15,3-6-1 16,1 0 1-16,3 0-2 16,0-4 1-16,0 1-1 15,0-3 0-15,7-3-5 16,0-2 0-16,3-1-3 15,3-3 0-15</inkml:trace>
  <inkml:trace contextRef="#ctx0" brushRef="#br0" timeOffset="4249.595">1938-763 26 0,'3'3'13'0,"17"0"-11"0,-10-3 16 0,3 3-15 16,4 0 0-16,6 0 2 16,0 3 1-16,4 2-7 15,3 7 1-15,0 6 4 16,3 9 0-16,-3-1-1 16,-3-5 0-16,-7-1-1 15,-4-8 1-15,-3-9-1 16,-6-12 1-16,-3-9-1 15,-1-8 1-15,-6-9-4 16,3-13 0-16,0-11-6 16,0-6 0-16,3 0-7 15,10-3 1-15</inkml:trace>
  <inkml:trace contextRef="#ctx0" brushRef="#br0" timeOffset="3889.7409">1662-1509 9 0,'7'0'4'0,"13"0"9"0,-13 0-2 0,2 3-8 16,5 5 1-16,-4-5 4 16,3 6 0-16,4 0-9 15,-1 3 1-15,4 11 7 16,0 4 0-16,3 12-2 16,4 11 0-16,13 14-2 15,3 17 1-15,3 12-2 16,4-1 0-16,0-10-2 15,0-4 1-15,-7-17-1 16,-9-14 0 0,-18-41-7-1,-9-12 0-15,-7-5-5 16,-7-7 0-16</inkml:trace>
  <inkml:trace contextRef="#ctx0" brushRef="#br1" timeOffset="60669.904">1622 812 9 0,'0'-6'4'0,"4"3"1"0,-4 3 4 0,0 0-6 15,3-3 1-15,-3 3 3 16,0 0 0-16,0 0-8 16,0 0 0-16,-3-3 6 15,-1 0 1-15,1-3-2 16,-1 3 0-16,1 1-2 16,-3-4 1-16,-1 0-1 15,0 3 0-15,0-6-2 16,1 3 1-16,0 6 0 15,-5 0 0-15,1 0 0 16,-3 3 1-16,0 3 0 16,0 0 0-16,-1 0-1 15,1 0 1-15,0-1-1 16,-1 7 0-16,5-3-1 16,-2 3 1-16,5 0-1 15,-4 2 1-15,7 1-1 16,-1-3 1-16,4-1-1 0,0 1 0 15,4 0 0-15,2-3 1 16,4 2-1-16,0-2 1 16,0-3-1-16,3 0 1 15,1 0-1-15,2-3 1 16,4 0-1-16,-3 0 1 16,2 0-1-16,-1-3 1 15,-2 3-1-15,1 0 0 0,-4 3 0 16,0 3 0-16,-3 0 1 15,0 0 0-15,-3 0 0 16,0-3 0-16,-4-1 0 16,-3-2 1-1,0 3-1-15,-3-3 1 0,-4 0-2 16,0 3 1-16,-3 3 0 16,0 0 0-16,-3-1-1 15,0 1 0-15,-1 3 0 16,1 0 0-16,0-3 0 15,-1-1 0-15,1 4 0 16,3-6 0-16,0-3 0 16,0-3 0-16,-3-6-3 15,3-3 1-15,0-2-3 16,3-1 0-16,0 0-7 16,4 3 1-16,3 9-3 15,7-3 1-15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CA532-E274-B944-A868-6E2ABD243211}" type="datetimeFigureOut">
              <a:rPr lang="en-US" smtClean="0"/>
              <a:pPr/>
              <a:t>4/28/17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32632-7F61-EF4B-84DC-D942D71BB6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43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3FE62-DF05-4110-8472-5459D5C8C65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58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BE7-D04E-9247-BACC-B52F7B13BC84}" type="datetimeFigureOut">
              <a:rPr lang="en-US" smtClean="0"/>
              <a:pPr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500A67FF-A049-A343-8811-6D82523291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0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BE7-D04E-9247-BACC-B52F7B13BC84}" type="datetimeFigureOut">
              <a:rPr lang="en-US" smtClean="0"/>
              <a:pPr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500A67FF-A049-A343-8811-6D82523291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4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BE7-D04E-9247-BACC-B52F7B13BC84}" type="datetimeFigureOut">
              <a:rPr lang="en-US" smtClean="0"/>
              <a:pPr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500A67FF-A049-A343-8811-6D82523291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4111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BE7-D04E-9247-BACC-B52F7B13BC84}" type="datetimeFigureOut">
              <a:rPr lang="en-US" smtClean="0"/>
              <a:pPr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00A67FF-A049-A343-8811-6D82523291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4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BE7-D04E-9247-BACC-B52F7B13BC84}" type="datetimeFigureOut">
              <a:rPr lang="en-US" smtClean="0"/>
              <a:pPr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00A67FF-A049-A343-8811-6D82523291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855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BE7-D04E-9247-BACC-B52F7B13BC84}" type="datetimeFigureOut">
              <a:rPr lang="en-US" smtClean="0"/>
              <a:pPr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00A67FF-A049-A343-8811-6D82523291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5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BE7-D04E-9247-BACC-B52F7B13BC84}" type="datetimeFigureOut">
              <a:rPr lang="en-US" smtClean="0"/>
              <a:pPr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67FF-A049-A343-8811-6D82523291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8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BE7-D04E-9247-BACC-B52F7B13BC84}" type="datetimeFigureOut">
              <a:rPr lang="en-US" smtClean="0"/>
              <a:pPr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67FF-A049-A343-8811-6D82523291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15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BE7-D04E-9247-BACC-B52F7B13BC84}" type="datetimeFigureOut">
              <a:rPr lang="en-US" smtClean="0"/>
              <a:pPr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67FF-A049-A343-8811-6D82523291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30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BE7-D04E-9247-BACC-B52F7B13BC84}" type="datetimeFigureOut">
              <a:rPr lang="en-US" smtClean="0"/>
              <a:pPr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500A67FF-A049-A343-8811-6D82523291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25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BE7-D04E-9247-BACC-B52F7B13BC84}" type="datetimeFigureOut">
              <a:rPr lang="en-US" smtClean="0"/>
              <a:pPr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500A67FF-A049-A343-8811-6D82523291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8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BE7-D04E-9247-BACC-B52F7B13BC84}" type="datetimeFigureOut">
              <a:rPr lang="en-US" smtClean="0"/>
              <a:pPr/>
              <a:t>4/28/17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500A67FF-A049-A343-8811-6D82523291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57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BE7-D04E-9247-BACC-B52F7B13BC84}" type="datetimeFigureOut">
              <a:rPr lang="en-US" smtClean="0"/>
              <a:pPr/>
              <a:t>4/28/17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67FF-A049-A343-8811-6D82523291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BE7-D04E-9247-BACC-B52F7B13BC84}" type="datetimeFigureOut">
              <a:rPr lang="en-US" smtClean="0"/>
              <a:pPr/>
              <a:t>4/28/17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67FF-A049-A343-8811-6D82523291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18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BE7-D04E-9247-BACC-B52F7B13BC84}" type="datetimeFigureOut">
              <a:rPr lang="en-US" smtClean="0"/>
              <a:pPr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67FF-A049-A343-8811-6D82523291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06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BE7-D04E-9247-BACC-B52F7B13BC84}" type="datetimeFigureOut">
              <a:rPr lang="en-US" smtClean="0"/>
              <a:pPr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00A67FF-A049-A343-8811-6D82523291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77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DDBE7-D04E-9247-BACC-B52F7B13BC84}" type="datetimeFigureOut">
              <a:rPr lang="en-US" smtClean="0"/>
              <a:pPr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00A67FF-A049-A343-8811-6D82523291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wmf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wmf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4" Type="http://schemas.openxmlformats.org/officeDocument/2006/relationships/image" Target="../media/image19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4" Type="http://schemas.openxmlformats.org/officeDocument/2006/relationships/image" Target="../media/image22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4" Type="http://schemas.openxmlformats.org/officeDocument/2006/relationships/image" Target="../media/image28.png"/><Relationship Id="rId5" Type="http://schemas.openxmlformats.org/officeDocument/2006/relationships/image" Target="../media/image29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4" Type="http://schemas.openxmlformats.org/officeDocument/2006/relationships/image" Target="../media/image32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wmf"/><Relationship Id="rId3" Type="http://schemas.openxmlformats.org/officeDocument/2006/relationships/image" Target="../media/image34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ufldl.stanford.edu/wiki/index.php/UFLDL_Tutorial" TargetMode="External"/><Relationship Id="rId4" Type="http://schemas.openxmlformats.org/officeDocument/2006/relationships/hyperlink" Target="https://simons.berkeley.edu/workshops/schedule/375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pam.ucla.edu/programs/gss2012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0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41.png"/><Relationship Id="rId7" Type="http://schemas.openxmlformats.org/officeDocument/2006/relationships/oleObject" Target="../embeddings/oleObject3.bin"/><Relationship Id="rId8" Type="http://schemas.openxmlformats.org/officeDocument/2006/relationships/image" Target="../media/image4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customXml" Target="../ink/ink1.xml"/><Relationship Id="rId5" Type="http://schemas.openxmlformats.org/officeDocument/2006/relationships/image" Target="../media/image23.emf"/><Relationship Id="rId6" Type="http://schemas.openxmlformats.org/officeDocument/2006/relationships/customXml" Target="../ink/ink2.xml"/><Relationship Id="rId7" Type="http://schemas.openxmlformats.org/officeDocument/2006/relationships/image" Target="../media/image24.emf"/><Relationship Id="rId8" Type="http://schemas.openxmlformats.org/officeDocument/2006/relationships/customXml" Target="../ink/ink3.xml"/><Relationship Id="rId9" Type="http://schemas.openxmlformats.org/officeDocument/2006/relationships/image" Target="../media/image25.emf"/><Relationship Id="rId10" Type="http://schemas.openxmlformats.org/officeDocument/2006/relationships/customXml" Target="../ink/ink4.xml"/><Relationship Id="rId11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1407.1543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cjohnson/neural-style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4" Type="http://schemas.openxmlformats.org/officeDocument/2006/relationships/image" Target="../media/image7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4" Type="http://schemas.openxmlformats.org/officeDocument/2006/relationships/image" Target="../media/image77.jpg"/><Relationship Id="rId5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rgbClr val="006600"/>
                </a:solidFill>
                <a:latin typeface="Arial Black" charset="0"/>
              </a:rPr>
              <a:t>An Odyssey of Representation Learning</a:t>
            </a:r>
            <a:endParaRPr lang="en-US" altLang="zh-CN" dirty="0">
              <a:solidFill>
                <a:srgbClr val="006600"/>
              </a:solidFill>
              <a:latin typeface="Arial Blac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02104" y="5167901"/>
            <a:ext cx="1746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Yuan YAO</a:t>
            </a:r>
          </a:p>
          <a:p>
            <a:r>
              <a:rPr lang="en-US" dirty="0" smtClean="0"/>
              <a:t>HKUST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006600"/>
                </a:solidFill>
              </a:rPr>
              <a:t>Softmax</a:t>
            </a:r>
            <a:r>
              <a:rPr lang="en-US" altLang="zh-CN" dirty="0" smtClean="0">
                <a:solidFill>
                  <a:srgbClr val="006600"/>
                </a:solidFill>
              </a:rPr>
              <a:t> Output</a:t>
            </a:r>
            <a:endParaRPr lang="en-US" altLang="zh-CN" dirty="0">
              <a:solidFill>
                <a:srgbClr val="006600"/>
              </a:solidFill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006600"/>
                </a:solidFill>
              </a:rPr>
              <a:t>Softmax</a:t>
            </a:r>
            <a:r>
              <a:rPr lang="en-US" altLang="zh-CN" dirty="0" smtClean="0">
                <a:solidFill>
                  <a:srgbClr val="006600"/>
                </a:solidFill>
              </a:rPr>
              <a:t> output</a:t>
            </a:r>
            <a:endParaRPr lang="en-US" altLang="zh-CN" dirty="0">
              <a:solidFill>
                <a:srgbClr val="006600"/>
              </a:solidFill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2622" y="2167075"/>
            <a:ext cx="691415" cy="31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41239" y="3435761"/>
            <a:ext cx="3657600" cy="152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0387" y="675106"/>
            <a:ext cx="7313613" cy="86836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Projection Pursuit Regression</a:t>
            </a:r>
            <a:br>
              <a:rPr lang="en-US" altLang="zh-CN" dirty="0" smtClean="0">
                <a:solidFill>
                  <a:srgbClr val="006600"/>
                </a:solidFill>
              </a:rPr>
            </a:br>
            <a:endParaRPr lang="en-US" altLang="zh-CN" dirty="0">
              <a:solidFill>
                <a:srgbClr val="006600"/>
              </a:solidFill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Ridge function g</a:t>
            </a:r>
            <a:r>
              <a:rPr lang="en-US" altLang="zh-CN" baseline="-25000" dirty="0" smtClean="0">
                <a:solidFill>
                  <a:srgbClr val="006600"/>
                </a:solidFill>
              </a:rPr>
              <a:t>m</a:t>
            </a:r>
            <a:r>
              <a:rPr lang="en-US" altLang="zh-CN" dirty="0" smtClean="0">
                <a:solidFill>
                  <a:srgbClr val="006600"/>
                </a:solidFill>
              </a:rPr>
              <a:t>(&lt;</a:t>
            </a:r>
            <a:r>
              <a:rPr lang="en-US" altLang="zh-CN" dirty="0" err="1" smtClean="0">
                <a:solidFill>
                  <a:srgbClr val="006600"/>
                </a:solidFill>
              </a:rPr>
              <a:t>w,X</a:t>
            </a:r>
            <a:r>
              <a:rPr lang="en-US" altLang="zh-CN" dirty="0" smtClean="0">
                <a:solidFill>
                  <a:srgbClr val="006600"/>
                </a:solidFill>
              </a:rPr>
              <a:t>&gt;): projection of X along w</a:t>
            </a:r>
            <a:r>
              <a:rPr lang="zh-CN" altLang="en-US" dirty="0" smtClean="0">
                <a:solidFill>
                  <a:srgbClr val="006600"/>
                </a:solidFill>
              </a:rPr>
              <a:t>，</a:t>
            </a:r>
            <a:r>
              <a:rPr lang="en-US" altLang="zh-CN" dirty="0" smtClean="0">
                <a:solidFill>
                  <a:srgbClr val="006600"/>
                </a:solidFill>
              </a:rPr>
              <a:t>then use that as features for regression</a:t>
            </a:r>
          </a:p>
          <a:p>
            <a:r>
              <a:rPr lang="en-US" altLang="zh-CN" dirty="0" smtClean="0">
                <a:solidFill>
                  <a:srgbClr val="006600"/>
                </a:solidFill>
              </a:rPr>
              <a:t>Universal approximation of continuous functions when M grows to arbitrarily large numbers</a:t>
            </a:r>
            <a:endParaRPr lang="en-US" altLang="zh-CN" dirty="0">
              <a:solidFill>
                <a:srgbClr val="006600"/>
              </a:solidFill>
            </a:endParaRP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3174" y="4620508"/>
            <a:ext cx="3322353" cy="1086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71" y="4022411"/>
            <a:ext cx="4664303" cy="22204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Least Square Fitting for PPR</a:t>
            </a:r>
            <a:endParaRPr lang="en-US" altLang="zh-CN" dirty="0">
              <a:solidFill>
                <a:srgbClr val="006600"/>
              </a:solidFill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Objective function</a:t>
            </a:r>
          </a:p>
          <a:p>
            <a:endParaRPr lang="en-US" altLang="zh-CN" dirty="0">
              <a:solidFill>
                <a:srgbClr val="006600"/>
              </a:solidFill>
            </a:endParaRPr>
          </a:p>
          <a:p>
            <a:endParaRPr lang="en-US" altLang="zh-CN" dirty="0">
              <a:solidFill>
                <a:srgbClr val="006600"/>
              </a:solidFill>
            </a:endParaRPr>
          </a:p>
          <a:p>
            <a:endParaRPr lang="en-US" altLang="zh-CN" dirty="0">
              <a:solidFill>
                <a:srgbClr val="006600"/>
              </a:solidFill>
            </a:endParaRPr>
          </a:p>
          <a:p>
            <a:endParaRPr lang="en-US" altLang="zh-CN" dirty="0">
              <a:solidFill>
                <a:srgbClr val="006600"/>
              </a:solidFill>
            </a:endParaRPr>
          </a:p>
          <a:p>
            <a:r>
              <a:rPr lang="en-US" altLang="zh-CN" dirty="0" smtClean="0">
                <a:solidFill>
                  <a:srgbClr val="006600"/>
                </a:solidFill>
              </a:rPr>
              <a:t>M and g can be tuned to avoid over-fitting, e.g. cross-validation</a:t>
            </a:r>
            <a:endParaRPr lang="en-US" altLang="zh-CN" dirty="0">
              <a:solidFill>
                <a:srgbClr val="006600"/>
              </a:solidFill>
            </a:endParaRPr>
          </a:p>
          <a:p>
            <a:endParaRPr lang="en-US" altLang="zh-CN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0107" y="2680519"/>
            <a:ext cx="3276600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608" y="4579938"/>
            <a:ext cx="8305800" cy="72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3024188"/>
            <a:ext cx="685800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Weighted Least Square</a:t>
            </a:r>
            <a:endParaRPr lang="en-US" altLang="zh-CN" dirty="0">
              <a:solidFill>
                <a:srgbClr val="006600"/>
              </a:solidFill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42913" y="1476375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M=1</a:t>
            </a:r>
            <a:r>
              <a:rPr lang="zh-CN" altLang="en-US" dirty="0" smtClean="0">
                <a:solidFill>
                  <a:srgbClr val="006600"/>
                </a:solidFill>
              </a:rPr>
              <a:t>，</a:t>
            </a:r>
            <a:r>
              <a:rPr lang="en-US" altLang="zh-CN" dirty="0" smtClean="0">
                <a:solidFill>
                  <a:srgbClr val="006600"/>
                </a:solidFill>
              </a:rPr>
              <a:t>choose initial w</a:t>
            </a:r>
            <a:r>
              <a:rPr lang="en-US" altLang="zh-CN" baseline="-25000" dirty="0" smtClean="0">
                <a:solidFill>
                  <a:srgbClr val="006600"/>
                </a:solidFill>
              </a:rPr>
              <a:t>0</a:t>
            </a:r>
            <a:r>
              <a:rPr lang="zh-CN" altLang="en-US" dirty="0" smtClean="0">
                <a:solidFill>
                  <a:srgbClr val="006600"/>
                </a:solidFill>
              </a:rPr>
              <a:t>，</a:t>
            </a:r>
            <a:r>
              <a:rPr lang="en-US" altLang="zh-CN" dirty="0" smtClean="0">
                <a:solidFill>
                  <a:srgbClr val="006600"/>
                </a:solidFill>
              </a:rPr>
              <a:t>estimate g, e.g. splines</a:t>
            </a:r>
            <a:endParaRPr lang="en-US" altLang="zh-CN" dirty="0">
              <a:solidFill>
                <a:srgbClr val="006600"/>
              </a:solidFill>
            </a:endParaRPr>
          </a:p>
          <a:p>
            <a:r>
              <a:rPr lang="en-US" altLang="zh-CN" dirty="0" smtClean="0">
                <a:solidFill>
                  <a:srgbClr val="006600"/>
                </a:solidFill>
              </a:rPr>
              <a:t>Given g</a:t>
            </a:r>
            <a:r>
              <a:rPr lang="zh-CN" altLang="en-US" dirty="0">
                <a:solidFill>
                  <a:srgbClr val="006600"/>
                </a:solidFill>
              </a:rPr>
              <a:t>，</a:t>
            </a:r>
            <a:r>
              <a:rPr lang="en-US" altLang="zh-CN" dirty="0">
                <a:solidFill>
                  <a:srgbClr val="006600"/>
                </a:solidFill>
              </a:rPr>
              <a:t> </a:t>
            </a:r>
            <a:r>
              <a:rPr lang="en-US" altLang="zh-CN" dirty="0" smtClean="0">
                <a:solidFill>
                  <a:srgbClr val="006600"/>
                </a:solidFill>
              </a:rPr>
              <a:t>estimate w by minimizing the least square loss</a:t>
            </a:r>
            <a:endParaRPr lang="en-US" altLang="zh-CN" dirty="0">
              <a:solidFill>
                <a:srgbClr val="006600"/>
              </a:solidFill>
            </a:endParaRPr>
          </a:p>
          <a:p>
            <a:endParaRPr lang="en-US" altLang="zh-CN" dirty="0">
              <a:solidFill>
                <a:srgbClr val="006600"/>
              </a:solidFill>
            </a:endParaRPr>
          </a:p>
          <a:p>
            <a:r>
              <a:rPr lang="en-US" altLang="zh-CN" dirty="0" smtClean="0">
                <a:solidFill>
                  <a:srgbClr val="006600"/>
                </a:solidFill>
              </a:rPr>
              <a:t>A second order Taylor expansion:</a:t>
            </a:r>
            <a:endParaRPr lang="en-US" altLang="zh-CN" dirty="0">
              <a:solidFill>
                <a:srgbClr val="006600"/>
              </a:solidFill>
            </a:endParaRPr>
          </a:p>
          <a:p>
            <a:endParaRPr lang="en-US" altLang="zh-CN" dirty="0" smtClean="0">
              <a:solidFill>
                <a:srgbClr val="006600"/>
              </a:solidFill>
            </a:endParaRPr>
          </a:p>
          <a:p>
            <a:endParaRPr lang="en-US" altLang="zh-CN" dirty="0">
              <a:solidFill>
                <a:srgbClr val="006600"/>
              </a:solidFill>
            </a:endParaRPr>
          </a:p>
          <a:p>
            <a:r>
              <a:rPr lang="en-US" altLang="zh-CN" dirty="0" smtClean="0">
                <a:solidFill>
                  <a:srgbClr val="006600"/>
                </a:solidFill>
              </a:rPr>
              <a:t>Least square regression leaves the following weighted least square:</a:t>
            </a:r>
            <a:endParaRPr lang="en-US" altLang="zh-CN" dirty="0">
              <a:solidFill>
                <a:srgbClr val="006600"/>
              </a:solidFill>
            </a:endParaRP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23599" y="5467350"/>
            <a:ext cx="144780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Training of Neural Networks</a:t>
            </a:r>
            <a:endParaRPr lang="en-US" altLang="zh-CN" dirty="0">
              <a:solidFill>
                <a:srgbClr val="006600"/>
              </a:solidFill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Weights are unknown </a:t>
            </a:r>
            <a:r>
              <a:rPr lang="en-US" altLang="zh-CN" dirty="0" err="1" smtClean="0">
                <a:solidFill>
                  <a:srgbClr val="006600"/>
                </a:solidFill>
              </a:rPr>
              <a:t>parameteres</a:t>
            </a:r>
            <a:r>
              <a:rPr lang="en-US" altLang="zh-CN" dirty="0" smtClean="0">
                <a:solidFill>
                  <a:srgbClr val="006600"/>
                </a:solidFill>
              </a:rPr>
              <a:t>, denoted by </a:t>
            </a:r>
            <a:r>
              <a:rPr lang="el-GR" altLang="zh-CN" dirty="0" smtClean="0">
                <a:solidFill>
                  <a:srgbClr val="006600"/>
                </a:solidFill>
                <a:ea typeface="Arial" charset="0"/>
                <a:cs typeface="Arial" charset="0"/>
              </a:rPr>
              <a:t>θ</a:t>
            </a:r>
            <a:endParaRPr lang="en-US" altLang="zh-CN" dirty="0">
              <a:solidFill>
                <a:srgbClr val="006600"/>
              </a:solidFill>
              <a:ea typeface="Arial" charset="0"/>
              <a:cs typeface="Arial" charset="0"/>
            </a:endParaRPr>
          </a:p>
          <a:p>
            <a:r>
              <a:rPr lang="en-US" altLang="zh-CN" dirty="0" smtClean="0">
                <a:solidFill>
                  <a:srgbClr val="006600"/>
                </a:solidFill>
                <a:ea typeface="Arial" charset="0"/>
                <a:cs typeface="Arial" charset="0"/>
              </a:rPr>
              <a:t>Loss: sum-of-square error for regression </a:t>
            </a:r>
            <a:r>
              <a:rPr lang="en-US" altLang="zh-CN" smtClean="0">
                <a:solidFill>
                  <a:srgbClr val="006600"/>
                </a:solidFill>
                <a:ea typeface="Arial" charset="0"/>
                <a:cs typeface="Arial" charset="0"/>
              </a:rPr>
              <a:t>and </a:t>
            </a:r>
            <a:r>
              <a:rPr lang="en-US" altLang="zh-CN" smtClean="0">
                <a:solidFill>
                  <a:srgbClr val="006600"/>
                </a:solidFill>
                <a:ea typeface="Arial" charset="0"/>
                <a:cs typeface="Arial" charset="0"/>
              </a:rPr>
              <a:t>cross-</a:t>
            </a:r>
            <a:r>
              <a:rPr lang="en-US" altLang="zh-CN" smtClean="0">
                <a:solidFill>
                  <a:srgbClr val="006600"/>
                </a:solidFill>
                <a:ea typeface="Arial" charset="0"/>
                <a:cs typeface="Arial" charset="0"/>
              </a:rPr>
              <a:t>entropy </a:t>
            </a:r>
            <a:r>
              <a:rPr lang="en-US" altLang="zh-CN" dirty="0" smtClean="0">
                <a:solidFill>
                  <a:srgbClr val="006600"/>
                </a:solidFill>
                <a:ea typeface="Arial" charset="0"/>
                <a:cs typeface="Arial" charset="0"/>
              </a:rPr>
              <a:t>(deviance) for classification</a:t>
            </a:r>
            <a:endParaRPr lang="en-US" altLang="zh-CN" dirty="0">
              <a:solidFill>
                <a:srgbClr val="006600"/>
              </a:solidFill>
              <a:ea typeface="Arial" charset="0"/>
              <a:cs typeface="Arial" charset="0"/>
            </a:endParaRPr>
          </a:p>
          <a:p>
            <a:pPr>
              <a:buFontTx/>
              <a:buNone/>
            </a:pPr>
            <a:endParaRPr lang="zh-CN" altLang="el-GR" dirty="0">
              <a:solidFill>
                <a:srgbClr val="006600"/>
              </a:solidFill>
              <a:ea typeface="Arial" charset="0"/>
              <a:cs typeface="Arial" charset="0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4595" y="3395034"/>
            <a:ext cx="7010400" cy="130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9220" y="4992687"/>
            <a:ext cx="419100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90220" y="4913312"/>
            <a:ext cx="45720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Least Square Fitting: </a:t>
            </a:r>
            <a:r>
              <a:rPr lang="en-US" altLang="zh-CN" dirty="0" err="1" smtClean="0">
                <a:solidFill>
                  <a:srgbClr val="006600"/>
                </a:solidFill>
              </a:rPr>
              <a:t>Backpropogation</a:t>
            </a:r>
            <a:r>
              <a:rPr lang="en-US" altLang="zh-CN" dirty="0" smtClean="0">
                <a:solidFill>
                  <a:srgbClr val="006600"/>
                </a:solidFill>
              </a:rPr>
              <a:t> (BP)</a:t>
            </a:r>
            <a:endParaRPr lang="en-US" altLang="zh-CN" dirty="0">
              <a:solidFill>
                <a:srgbClr val="006600"/>
              </a:solidFill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1942415" y="1905000"/>
            <a:ext cx="6591985" cy="4006222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Sum-of-Square error</a:t>
            </a:r>
          </a:p>
          <a:p>
            <a:endParaRPr lang="en-US" altLang="zh-CN" dirty="0">
              <a:solidFill>
                <a:srgbClr val="006600"/>
              </a:solidFill>
            </a:endParaRPr>
          </a:p>
          <a:p>
            <a:endParaRPr lang="en-US" altLang="zh-CN" dirty="0">
              <a:solidFill>
                <a:srgbClr val="006600"/>
              </a:solidFill>
            </a:endParaRPr>
          </a:p>
          <a:p>
            <a:endParaRPr lang="en-US" altLang="zh-CN" dirty="0" smtClean="0">
              <a:solidFill>
                <a:srgbClr val="006600"/>
              </a:solidFill>
            </a:endParaRPr>
          </a:p>
          <a:p>
            <a:endParaRPr lang="en-US" altLang="zh-CN" dirty="0">
              <a:solidFill>
                <a:srgbClr val="006600"/>
              </a:solidFill>
            </a:endParaRPr>
          </a:p>
          <a:p>
            <a:endParaRPr lang="en-US" altLang="zh-CN" dirty="0">
              <a:solidFill>
                <a:srgbClr val="006600"/>
              </a:solidFill>
            </a:endParaRPr>
          </a:p>
          <a:p>
            <a:r>
              <a:rPr lang="en-US" altLang="zh-CN" dirty="0" smtClean="0">
                <a:solidFill>
                  <a:srgbClr val="006600"/>
                </a:solidFill>
              </a:rPr>
              <a:t>Derivative: Chain Rule for Composite Functions</a:t>
            </a:r>
          </a:p>
          <a:p>
            <a:endParaRPr lang="en-US" altLang="zh-CN" dirty="0">
              <a:solidFill>
                <a:srgbClr val="006600"/>
              </a:solidFill>
            </a:endParaRP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286000"/>
            <a:ext cx="4038600" cy="168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4786745"/>
            <a:ext cx="7391400" cy="194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Gradient Descent</a:t>
            </a:r>
            <a:endParaRPr lang="en-US" altLang="zh-CN" dirty="0">
              <a:solidFill>
                <a:srgbClr val="006600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Weights are updated by gradient descent</a:t>
            </a:r>
            <a:endParaRPr lang="en-US" altLang="zh-CN" dirty="0">
              <a:solidFill>
                <a:srgbClr val="006600"/>
              </a:solidFill>
            </a:endParaRPr>
          </a:p>
          <a:p>
            <a:endParaRPr lang="en-US" altLang="zh-CN" dirty="0">
              <a:solidFill>
                <a:srgbClr val="006600"/>
              </a:solidFill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971800"/>
            <a:ext cx="4495800" cy="226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BP Equation</a:t>
            </a:r>
            <a:endParaRPr lang="en-US" altLang="zh-CN" dirty="0">
              <a:solidFill>
                <a:srgbClr val="006600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1942415" y="1427018"/>
            <a:ext cx="6591985" cy="4484204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Gradients can be rewritten as </a:t>
            </a:r>
            <a:endParaRPr lang="en-US" altLang="zh-CN" dirty="0">
              <a:solidFill>
                <a:srgbClr val="006600"/>
              </a:solidFill>
            </a:endParaRPr>
          </a:p>
          <a:p>
            <a:endParaRPr lang="en-US" altLang="zh-CN" dirty="0">
              <a:solidFill>
                <a:srgbClr val="006600"/>
              </a:solidFill>
            </a:endParaRPr>
          </a:p>
          <a:p>
            <a:endParaRPr lang="en-US" altLang="zh-CN" dirty="0" smtClean="0">
              <a:solidFill>
                <a:srgbClr val="006600"/>
              </a:solidFill>
            </a:endParaRPr>
          </a:p>
          <a:p>
            <a:endParaRPr lang="en-US" altLang="zh-CN" dirty="0">
              <a:solidFill>
                <a:srgbClr val="006600"/>
              </a:solidFill>
            </a:endParaRPr>
          </a:p>
          <a:p>
            <a:endParaRPr lang="en-US" altLang="zh-CN" dirty="0" smtClean="0">
              <a:solidFill>
                <a:srgbClr val="006600"/>
              </a:solidFill>
            </a:endParaRPr>
          </a:p>
          <a:p>
            <a:endParaRPr lang="en-US" altLang="zh-CN" dirty="0">
              <a:solidFill>
                <a:srgbClr val="006600"/>
              </a:solidFill>
            </a:endParaRPr>
          </a:p>
          <a:p>
            <a:r>
              <a:rPr lang="en-US" altLang="zh-CN" dirty="0" smtClean="0">
                <a:solidFill>
                  <a:srgbClr val="006600"/>
                </a:solidFill>
              </a:rPr>
              <a:t>where        </a:t>
            </a:r>
            <a:r>
              <a:rPr lang="en-US" altLang="zh-CN" dirty="0">
                <a:solidFill>
                  <a:srgbClr val="006600"/>
                </a:solidFill>
              </a:rPr>
              <a:t> </a:t>
            </a:r>
            <a:r>
              <a:rPr lang="en-US" altLang="zh-CN" dirty="0" smtClean="0">
                <a:solidFill>
                  <a:srgbClr val="006600"/>
                </a:solidFill>
              </a:rPr>
              <a:t>and          are errors in the output layer and hidden layer,</a:t>
            </a:r>
            <a:r>
              <a:rPr lang="zh-CN" altLang="en-US" dirty="0" smtClean="0">
                <a:solidFill>
                  <a:srgbClr val="006600"/>
                </a:solidFill>
              </a:rPr>
              <a:t> </a:t>
            </a:r>
            <a:r>
              <a:rPr lang="en-US" altLang="zh-CN" dirty="0" smtClean="0">
                <a:solidFill>
                  <a:srgbClr val="006600"/>
                </a:solidFill>
              </a:rPr>
              <a:t>satisfying the </a:t>
            </a:r>
            <a:r>
              <a:rPr lang="en-US" altLang="zh-CN" dirty="0" err="1" smtClean="0">
                <a:solidFill>
                  <a:srgbClr val="006600"/>
                </a:solidFill>
              </a:rPr>
              <a:t>Backpropogation</a:t>
            </a:r>
            <a:r>
              <a:rPr lang="en-US" altLang="zh-CN" dirty="0" smtClean="0">
                <a:solidFill>
                  <a:srgbClr val="006600"/>
                </a:solidFill>
              </a:rPr>
              <a:t> Equation</a:t>
            </a:r>
            <a:endParaRPr lang="en-US" altLang="zh-CN" dirty="0">
              <a:solidFill>
                <a:srgbClr val="006600"/>
              </a:solidFill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9357" y="3794754"/>
            <a:ext cx="5080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8050" y="3742834"/>
            <a:ext cx="59848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65438" y="1831181"/>
            <a:ext cx="2362200" cy="168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22438" y="4711072"/>
            <a:ext cx="4648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BP algorithm: </a:t>
            </a:r>
            <a:r>
              <a:rPr lang="en-US" altLang="zh-CN" dirty="0" err="1" smtClean="0">
                <a:solidFill>
                  <a:srgbClr val="006600"/>
                </a:solidFill>
              </a:rPr>
              <a:t>Foreward</a:t>
            </a:r>
            <a:r>
              <a:rPr lang="en-US" altLang="zh-CN" dirty="0" smtClean="0">
                <a:solidFill>
                  <a:srgbClr val="006600"/>
                </a:solidFill>
              </a:rPr>
              <a:t> and Backward</a:t>
            </a:r>
            <a:endParaRPr lang="en-US" altLang="zh-CN" dirty="0">
              <a:solidFill>
                <a:srgbClr val="006600"/>
              </a:solidFill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Forward: given weights, compute predicted value</a:t>
            </a:r>
            <a:endParaRPr lang="en-US" altLang="zh-CN" dirty="0">
              <a:solidFill>
                <a:srgbClr val="006600"/>
              </a:solidFill>
            </a:endParaRPr>
          </a:p>
          <a:p>
            <a:r>
              <a:rPr lang="en-US" altLang="zh-CN" dirty="0" smtClean="0">
                <a:solidFill>
                  <a:srgbClr val="006600"/>
                </a:solidFill>
              </a:rPr>
              <a:t>Backward: compute</a:t>
            </a:r>
            <a:r>
              <a:rPr lang="en-US" altLang="zh-CN" dirty="0">
                <a:solidFill>
                  <a:srgbClr val="006600"/>
                </a:solidFill>
              </a:rPr>
              <a:t> </a:t>
            </a:r>
            <a:r>
              <a:rPr lang="en-US" altLang="zh-CN" dirty="0" smtClean="0">
                <a:solidFill>
                  <a:srgbClr val="006600"/>
                </a:solidFill>
              </a:rPr>
              <a:t>error           </a:t>
            </a:r>
            <a:r>
              <a:rPr lang="zh-CN" altLang="en-US" dirty="0" smtClean="0">
                <a:solidFill>
                  <a:srgbClr val="006600"/>
                </a:solidFill>
              </a:rPr>
              <a:t>，</a:t>
            </a:r>
            <a:r>
              <a:rPr lang="en-US" altLang="zh-CN" dirty="0" smtClean="0">
                <a:solidFill>
                  <a:srgbClr val="006600"/>
                </a:solidFill>
              </a:rPr>
              <a:t>then             by BP equation</a:t>
            </a:r>
            <a:endParaRPr lang="en-US" altLang="zh-CN" dirty="0">
              <a:solidFill>
                <a:srgbClr val="006600"/>
              </a:solidFill>
            </a:endParaRPr>
          </a:p>
          <a:p>
            <a:r>
              <a:rPr lang="en-US" altLang="zh-CN" dirty="0" smtClean="0">
                <a:solidFill>
                  <a:srgbClr val="006600"/>
                </a:solidFill>
              </a:rPr>
              <a:t>Upgrade gradients using these errors</a:t>
            </a:r>
            <a:endParaRPr lang="en-US" altLang="zh-CN" dirty="0">
              <a:solidFill>
                <a:srgbClr val="006600"/>
              </a:solidFill>
            </a:endParaRPr>
          </a:p>
          <a:p>
            <a:r>
              <a:rPr lang="en-US" altLang="zh-CN" dirty="0">
                <a:solidFill>
                  <a:srgbClr val="006600"/>
                </a:solidFill>
              </a:rPr>
              <a:t>S</a:t>
            </a:r>
            <a:r>
              <a:rPr lang="en-US" altLang="zh-CN" dirty="0" smtClean="0">
                <a:solidFill>
                  <a:srgbClr val="006600"/>
                </a:solidFill>
              </a:rPr>
              <a:t>tochastic gradient descent algorithm for big data by taking a small batch of samples for every gradient update</a:t>
            </a:r>
            <a:endParaRPr lang="en-US" altLang="zh-CN" dirty="0">
              <a:solidFill>
                <a:srgbClr val="006600"/>
              </a:solidFill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0704" y="2133600"/>
            <a:ext cx="99060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8407" y="2486337"/>
            <a:ext cx="685800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8014" y="2486337"/>
            <a:ext cx="6858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6600"/>
                </a:solidFill>
              </a:rPr>
              <a:t>11.4 </a:t>
            </a:r>
            <a:r>
              <a:rPr lang="en-US" altLang="zh-CN" dirty="0" smtClean="0">
                <a:solidFill>
                  <a:srgbClr val="006600"/>
                </a:solidFill>
              </a:rPr>
              <a:t>Learning rates</a:t>
            </a:r>
            <a:endParaRPr lang="en-US" altLang="zh-CN" dirty="0">
              <a:solidFill>
                <a:srgbClr val="006600"/>
              </a:solidFill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1942415" y="2133600"/>
            <a:ext cx="6883086" cy="3777622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Step size </a:t>
            </a:r>
            <a:r>
              <a:rPr lang="el-GR" altLang="zh-CN" dirty="0" smtClean="0">
                <a:solidFill>
                  <a:srgbClr val="006600"/>
                </a:solidFill>
                <a:ea typeface="Arial" charset="0"/>
                <a:cs typeface="Arial" charset="0"/>
              </a:rPr>
              <a:t>γ</a:t>
            </a:r>
            <a:r>
              <a:rPr lang="en-US" altLang="zh-CN" dirty="0" smtClean="0">
                <a:solidFill>
                  <a:srgbClr val="006600"/>
                </a:solidFill>
                <a:ea typeface="Arial" charset="0"/>
                <a:cs typeface="Arial" charset="0"/>
              </a:rPr>
              <a:t> is called Learning rates</a:t>
            </a:r>
          </a:p>
          <a:p>
            <a:r>
              <a:rPr lang="en-US" altLang="zh-CN" dirty="0" smtClean="0">
                <a:solidFill>
                  <a:srgbClr val="006600"/>
                </a:solidFill>
                <a:ea typeface="Arial" charset="0"/>
                <a:cs typeface="Arial" charset="0"/>
              </a:rPr>
              <a:t>Batch learning: take all samples in the data to compute the gradients, when learning rates are often constants</a:t>
            </a:r>
          </a:p>
          <a:p>
            <a:r>
              <a:rPr lang="en-US" altLang="zh-CN" dirty="0" smtClean="0">
                <a:solidFill>
                  <a:srgbClr val="006600"/>
                </a:solidFill>
                <a:ea typeface="Arial" charset="0"/>
                <a:cs typeface="Arial" charset="0"/>
              </a:rPr>
              <a:t>Online learning: take one (or mini-batch) sample after another to compute the gradients, when learning rates are</a:t>
            </a:r>
          </a:p>
          <a:p>
            <a:pPr lvl="1"/>
            <a:r>
              <a:rPr lang="en-US" altLang="zh-CN" dirty="0">
                <a:solidFill>
                  <a:srgbClr val="006600"/>
                </a:solidFill>
                <a:ea typeface="Arial" charset="0"/>
                <a:cs typeface="Arial" charset="0"/>
              </a:rPr>
              <a:t>d</a:t>
            </a:r>
            <a:r>
              <a:rPr lang="en-US" altLang="zh-CN" dirty="0" smtClean="0">
                <a:solidFill>
                  <a:srgbClr val="006600"/>
                </a:solidFill>
                <a:ea typeface="Arial" charset="0"/>
                <a:cs typeface="Arial" charset="0"/>
              </a:rPr>
              <a:t>ecay for numerical convergence</a:t>
            </a:r>
            <a:endParaRPr lang="en-US" altLang="zh-CN" dirty="0">
              <a:solidFill>
                <a:srgbClr val="006600"/>
              </a:solidFill>
              <a:ea typeface="Arial" charset="0"/>
              <a:cs typeface="Arial" charset="0"/>
            </a:endParaRPr>
          </a:p>
          <a:p>
            <a:pPr lvl="1"/>
            <a:r>
              <a:rPr lang="en-US" altLang="zh-CN" dirty="0">
                <a:solidFill>
                  <a:srgbClr val="006600"/>
                </a:solidFill>
                <a:ea typeface="Arial" charset="0"/>
                <a:cs typeface="Arial" charset="0"/>
              </a:rPr>
              <a:t>c</a:t>
            </a:r>
            <a:r>
              <a:rPr lang="en-US" altLang="zh-CN" dirty="0" smtClean="0">
                <a:solidFill>
                  <a:srgbClr val="006600"/>
                </a:solidFill>
                <a:ea typeface="Arial" charset="0"/>
                <a:cs typeface="Arial" charset="0"/>
              </a:rPr>
              <a:t>onstants for fast tracking of data flow</a:t>
            </a:r>
          </a:p>
          <a:p>
            <a:endParaRPr lang="zh-CN" altLang="el-GR" dirty="0"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454" y="390283"/>
            <a:ext cx="8576353" cy="802040"/>
          </a:xfrm>
        </p:spPr>
        <p:txBody>
          <a:bodyPr>
            <a:noAutofit/>
          </a:bodyPr>
          <a:lstStyle/>
          <a:p>
            <a:r>
              <a:rPr lang="en-US" sz="4400" dirty="0" smtClean="0">
                <a:solidFill>
                  <a:srgbClr val="7030A0"/>
                </a:solidFill>
                <a:latin typeface="Comic Sans MS" charset="0"/>
                <a:ea typeface="Comic Sans MS" charset="0"/>
                <a:cs typeface="Comic Sans MS" charset="0"/>
              </a:rPr>
              <a:t>Machine Learning has a Dream</a:t>
            </a:r>
            <a:r>
              <a:rPr lang="is-IS" sz="4400" dirty="0" smtClean="0">
                <a:solidFill>
                  <a:srgbClr val="7030A0"/>
                </a:solidFill>
                <a:latin typeface="Comic Sans MS" charset="0"/>
                <a:ea typeface="Comic Sans MS" charset="0"/>
                <a:cs typeface="Comic Sans MS" charset="0"/>
              </a:rPr>
              <a:t>…</a:t>
            </a:r>
            <a:endParaRPr lang="en-US" sz="4400" dirty="0">
              <a:solidFill>
                <a:srgbClr val="7030A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41" y="3415515"/>
            <a:ext cx="2155739" cy="258523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85454" y="1936037"/>
            <a:ext cx="2878387" cy="3088278"/>
            <a:chOff x="552140" y="859027"/>
            <a:chExt cx="3932981" cy="46970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40" y="859027"/>
              <a:ext cx="3501792" cy="3501792"/>
            </a:xfrm>
            <a:prstGeom prst="rect">
              <a:avLst/>
            </a:prstGeom>
          </p:spPr>
        </p:pic>
        <p:sp>
          <p:nvSpPr>
            <p:cNvPr id="9" name="Lightning Bolt 8"/>
            <p:cNvSpPr/>
            <p:nvPr/>
          </p:nvSpPr>
          <p:spPr>
            <a:xfrm>
              <a:off x="2303036" y="4376012"/>
              <a:ext cx="2182085" cy="1180074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442304" y="1789630"/>
            <a:ext cx="4473096" cy="3115706"/>
            <a:chOff x="5830605" y="722561"/>
            <a:chExt cx="6366230" cy="472625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605" y="722561"/>
              <a:ext cx="6366230" cy="2970907"/>
            </a:xfrm>
            <a:prstGeom prst="rect">
              <a:avLst/>
            </a:prstGeom>
          </p:spPr>
        </p:pic>
        <p:sp>
          <p:nvSpPr>
            <p:cNvPr id="14" name="Bent-Up Arrow 13"/>
            <p:cNvSpPr/>
            <p:nvPr/>
          </p:nvSpPr>
          <p:spPr>
            <a:xfrm>
              <a:off x="7359440" y="3678885"/>
              <a:ext cx="2329555" cy="176993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64195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Some challenges in NN training</a:t>
            </a:r>
            <a:endParaRPr lang="en-US" altLang="zh-CN" dirty="0">
              <a:solidFill>
                <a:srgbClr val="006600"/>
              </a:solidFill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Initial choice</a:t>
            </a:r>
          </a:p>
          <a:p>
            <a:pPr lvl="1"/>
            <a:r>
              <a:rPr lang="en-US" altLang="zh-CN" dirty="0" smtClean="0">
                <a:solidFill>
                  <a:srgbClr val="006600"/>
                </a:solidFill>
              </a:rPr>
              <a:t>Can’t be 0, which is a stationary point of BP algorithm</a:t>
            </a:r>
            <a:endParaRPr lang="en-US" altLang="zh-CN" dirty="0">
              <a:solidFill>
                <a:srgbClr val="00660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6600"/>
                </a:solidFill>
              </a:rPr>
              <a:t>Random </a:t>
            </a:r>
            <a:r>
              <a:rPr lang="en-US" altLang="zh-CN" dirty="0" err="1" smtClean="0">
                <a:solidFill>
                  <a:srgbClr val="006600"/>
                </a:solidFill>
              </a:rPr>
              <a:t>intialization</a:t>
            </a:r>
            <a:endParaRPr lang="en-US" altLang="zh-CN" dirty="0" smtClean="0">
              <a:solidFill>
                <a:srgbClr val="006600"/>
              </a:solidFill>
            </a:endParaRPr>
          </a:p>
          <a:p>
            <a:pPr lvl="1"/>
            <a:r>
              <a:rPr lang="en-US" altLang="zh-CN" dirty="0" err="1" smtClean="0">
                <a:solidFill>
                  <a:srgbClr val="006600"/>
                </a:solidFill>
              </a:rPr>
              <a:t>pretraining</a:t>
            </a:r>
            <a:endParaRPr lang="en-US" altLang="zh-CN" dirty="0" smtClean="0">
              <a:solidFill>
                <a:srgbClr val="006600"/>
              </a:solidFill>
            </a:endParaRPr>
          </a:p>
          <a:p>
            <a:r>
              <a:rPr lang="en-US" altLang="zh-CN" dirty="0" smtClean="0">
                <a:solidFill>
                  <a:srgbClr val="006600"/>
                </a:solidFill>
              </a:rPr>
              <a:t>Local Optima</a:t>
            </a:r>
          </a:p>
          <a:p>
            <a:pPr lvl="1"/>
            <a:r>
              <a:rPr lang="en-US" altLang="zh-CN" dirty="0" smtClean="0">
                <a:solidFill>
                  <a:srgbClr val="006600"/>
                </a:solidFill>
              </a:rPr>
              <a:t>Regularization</a:t>
            </a:r>
          </a:p>
          <a:p>
            <a:pPr lvl="1"/>
            <a:r>
              <a:rPr lang="en-US" altLang="zh-CN" dirty="0" smtClean="0">
                <a:solidFill>
                  <a:srgbClr val="006600"/>
                </a:solidFill>
              </a:rPr>
              <a:t>Weight sharing</a:t>
            </a:r>
          </a:p>
          <a:p>
            <a:pPr lvl="1"/>
            <a:r>
              <a:rPr lang="en-US" altLang="zh-CN" dirty="0" smtClean="0">
                <a:solidFill>
                  <a:srgbClr val="006600"/>
                </a:solidFill>
              </a:rPr>
              <a:t>Perturbation of weights: drop out hidden units or parameters</a:t>
            </a:r>
          </a:p>
          <a:p>
            <a:r>
              <a:rPr lang="en-US" altLang="zh-CN" dirty="0" smtClean="0">
                <a:solidFill>
                  <a:srgbClr val="006600"/>
                </a:solidFill>
              </a:rPr>
              <a:t>Architecture selection</a:t>
            </a:r>
            <a:endParaRPr lang="en-US" altLang="zh-CN" dirty="0">
              <a:solidFill>
                <a:srgbClr val="0066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6600"/>
                </a:solidFill>
              </a:rPr>
              <a:t>神经网络训练</a:t>
            </a:r>
            <a:r>
              <a:rPr lang="zh-CN" altLang="en-US" dirty="0">
                <a:solidFill>
                  <a:srgbClr val="006600"/>
                </a:solidFill>
              </a:rPr>
              <a:t>的一些问题</a:t>
            </a:r>
            <a:endParaRPr lang="en-US" altLang="zh-CN" dirty="0">
              <a:solidFill>
                <a:srgbClr val="006600"/>
              </a:solidFill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735138"/>
            <a:ext cx="7313613" cy="474106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6600"/>
                </a:solidFill>
              </a:rPr>
              <a:t>过分拟合？</a:t>
            </a:r>
            <a:endParaRPr lang="en-US" altLang="zh-CN" dirty="0" smtClean="0">
              <a:solidFill>
                <a:srgbClr val="006600"/>
              </a:solidFill>
            </a:endParaRPr>
          </a:p>
          <a:p>
            <a:pPr lvl="1"/>
            <a:r>
              <a:rPr lang="zh-CN" altLang="en-US" dirty="0">
                <a:solidFill>
                  <a:srgbClr val="006600"/>
                </a:solidFill>
              </a:rPr>
              <a:t>权衰减是一种更加直接的正则化方法</a:t>
            </a:r>
            <a:endParaRPr lang="en-US" altLang="zh-CN" dirty="0">
              <a:solidFill>
                <a:srgbClr val="006600"/>
              </a:solidFill>
            </a:endParaRPr>
          </a:p>
          <a:p>
            <a:pPr lvl="1"/>
            <a:r>
              <a:rPr lang="zh-CN" altLang="en-US" dirty="0">
                <a:solidFill>
                  <a:srgbClr val="006600"/>
                </a:solidFill>
              </a:rPr>
              <a:t>将惩罚项加入误差函数得到</a:t>
            </a:r>
            <a:endParaRPr lang="en-US" altLang="zh-CN" dirty="0" smtClean="0">
              <a:solidFill>
                <a:srgbClr val="006600"/>
              </a:solidFill>
            </a:endParaRPr>
          </a:p>
          <a:p>
            <a:endParaRPr lang="en-US" altLang="zh-CN" dirty="0" smtClean="0">
              <a:solidFill>
                <a:srgbClr val="006600"/>
              </a:solidFill>
            </a:endParaRPr>
          </a:p>
          <a:p>
            <a:endParaRPr lang="en-US" altLang="zh-CN" dirty="0" smtClean="0">
              <a:solidFill>
                <a:srgbClr val="006600"/>
              </a:solidFill>
            </a:endParaRPr>
          </a:p>
          <a:p>
            <a:endParaRPr lang="en-US" altLang="zh-CN" dirty="0" smtClean="0">
              <a:solidFill>
                <a:srgbClr val="00660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6600"/>
                </a:solidFill>
              </a:rPr>
              <a:t>Ridge/LASSO </a:t>
            </a:r>
            <a:r>
              <a:rPr lang="zh-CN" altLang="zh-CN" dirty="0" smtClean="0">
                <a:solidFill>
                  <a:srgbClr val="006600"/>
                </a:solidFill>
              </a:rPr>
              <a:t>e</a:t>
            </a:r>
            <a:r>
              <a:rPr lang="en-US" altLang="zh-CN" dirty="0" err="1" smtClean="0">
                <a:solidFill>
                  <a:srgbClr val="006600"/>
                </a:solidFill>
              </a:rPr>
              <a:t>tc</a:t>
            </a:r>
            <a:r>
              <a:rPr lang="en-US" altLang="zh-CN" dirty="0" smtClean="0">
                <a:solidFill>
                  <a:srgbClr val="006600"/>
                </a:solidFill>
              </a:rPr>
              <a:t>.</a:t>
            </a:r>
            <a:endParaRPr lang="en-US" altLang="zh-CN" dirty="0" smtClean="0">
              <a:solidFill>
                <a:srgbClr val="006600"/>
              </a:solidFill>
              <a:ea typeface="Arial" charset="0"/>
              <a:cs typeface="Arial" charset="0"/>
            </a:endParaRPr>
          </a:p>
          <a:p>
            <a:pPr lvl="1"/>
            <a:r>
              <a:rPr lang="el-GR" altLang="zh-CN" dirty="0" smtClean="0">
                <a:solidFill>
                  <a:srgbClr val="006600"/>
                </a:solidFill>
                <a:ea typeface="Arial" charset="0"/>
                <a:cs typeface="Arial" charset="0"/>
              </a:rPr>
              <a:t>λ</a:t>
            </a:r>
            <a:r>
              <a:rPr lang="zh-CN" altLang="en-US" dirty="0" smtClean="0">
                <a:solidFill>
                  <a:srgbClr val="006600"/>
                </a:solidFill>
                <a:ea typeface="Arial" charset="0"/>
                <a:cs typeface="Arial" charset="0"/>
              </a:rPr>
              <a:t>是大于</a:t>
            </a:r>
            <a:r>
              <a:rPr lang="en-US" altLang="zh-CN" dirty="0">
                <a:solidFill>
                  <a:srgbClr val="006600"/>
                </a:solidFill>
                <a:ea typeface="Arial" charset="0"/>
                <a:cs typeface="Arial" charset="0"/>
              </a:rPr>
              <a:t>0</a:t>
            </a:r>
            <a:r>
              <a:rPr lang="zh-CN" altLang="en-US" dirty="0">
                <a:solidFill>
                  <a:srgbClr val="006600"/>
                </a:solidFill>
                <a:ea typeface="Arial" charset="0"/>
                <a:cs typeface="Arial" charset="0"/>
              </a:rPr>
              <a:t>的调整参数，较大的值使权值向</a:t>
            </a:r>
            <a:r>
              <a:rPr lang="en-US" altLang="zh-CN" dirty="0">
                <a:solidFill>
                  <a:srgbClr val="006600"/>
                </a:solidFill>
                <a:ea typeface="Arial" charset="0"/>
                <a:cs typeface="Arial" charset="0"/>
              </a:rPr>
              <a:t>0</a:t>
            </a:r>
            <a:r>
              <a:rPr lang="zh-CN" altLang="en-US" dirty="0">
                <a:solidFill>
                  <a:srgbClr val="006600"/>
                </a:solidFill>
                <a:ea typeface="Arial" charset="0"/>
                <a:cs typeface="Arial" charset="0"/>
              </a:rPr>
              <a:t>收缩。</a:t>
            </a:r>
            <a:r>
              <a:rPr lang="en-US" altLang="zh-CN" dirty="0" smtClean="0">
                <a:solidFill>
                  <a:srgbClr val="006600"/>
                </a:solidFill>
                <a:ea typeface="Arial" charset="0"/>
                <a:cs typeface="Arial" charset="0"/>
              </a:rPr>
              <a:t> </a:t>
            </a:r>
            <a:r>
              <a:rPr lang="zh-CN" altLang="en-US" dirty="0" smtClean="0">
                <a:solidFill>
                  <a:srgbClr val="006600"/>
                </a:solidFill>
                <a:ea typeface="Arial" charset="0"/>
                <a:cs typeface="Arial" charset="0"/>
              </a:rPr>
              <a:t>值由交叉验证估计</a:t>
            </a:r>
            <a:endParaRPr lang="en-US" altLang="zh-CN" dirty="0" smtClean="0">
              <a:solidFill>
                <a:srgbClr val="006600"/>
              </a:solidFill>
              <a:ea typeface="Arial" charset="0"/>
              <a:cs typeface="Arial" charset="0"/>
            </a:endParaRPr>
          </a:p>
          <a:p>
            <a:pPr lvl="1"/>
            <a:r>
              <a:rPr lang="zh-CN" altLang="en-US" dirty="0" smtClean="0">
                <a:solidFill>
                  <a:srgbClr val="006600"/>
                </a:solidFill>
                <a:ea typeface="Arial" charset="0"/>
                <a:cs typeface="Arial" charset="0"/>
              </a:rPr>
              <a:t>还可以</a:t>
            </a:r>
            <a:r>
              <a:rPr lang="en-US" altLang="zh-CN" dirty="0" smtClean="0">
                <a:solidFill>
                  <a:srgbClr val="006600"/>
                </a:solidFill>
                <a:ea typeface="Arial" charset="0"/>
                <a:cs typeface="Arial" charset="0"/>
              </a:rPr>
              <a:t>weight sharing (restricted)</a:t>
            </a:r>
            <a:endParaRPr lang="zh-CN" altLang="el-GR" dirty="0">
              <a:solidFill>
                <a:srgbClr val="006600"/>
              </a:solidFill>
              <a:ea typeface="Arial" charset="0"/>
              <a:cs typeface="Arial" charset="0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24839" y="3644456"/>
            <a:ext cx="3581400" cy="8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42506" y="3016028"/>
            <a:ext cx="20574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6600"/>
                </a:solidFill>
              </a:rPr>
              <a:t>神经网络训练</a:t>
            </a:r>
            <a:r>
              <a:rPr lang="zh-CN" altLang="en-US" dirty="0">
                <a:solidFill>
                  <a:srgbClr val="006600"/>
                </a:solidFill>
              </a:rPr>
              <a:t>的一些问题</a:t>
            </a:r>
            <a:endParaRPr lang="en-US" altLang="zh-CN" dirty="0">
              <a:solidFill>
                <a:srgbClr val="006600"/>
              </a:solidFill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006600"/>
                </a:solidFill>
              </a:rPr>
              <a:t>输入的</a:t>
            </a:r>
            <a:r>
              <a:rPr lang="en-US" altLang="zh-CN" dirty="0">
                <a:solidFill>
                  <a:srgbClr val="006600"/>
                </a:solidFill>
              </a:rPr>
              <a:t>scale</a:t>
            </a:r>
            <a:r>
              <a:rPr lang="zh-CN" altLang="en-US" dirty="0">
                <a:solidFill>
                  <a:srgbClr val="006600"/>
                </a:solidFill>
              </a:rPr>
              <a:t>对于结果</a:t>
            </a:r>
            <a:r>
              <a:rPr lang="zh-CN" altLang="en-US" dirty="0" smtClean="0">
                <a:solidFill>
                  <a:srgbClr val="006600"/>
                </a:solidFill>
              </a:rPr>
              <a:t>的影响？</a:t>
            </a:r>
            <a:endParaRPr lang="en-US" altLang="zh-CN" dirty="0" smtClean="0">
              <a:solidFill>
                <a:srgbClr val="006600"/>
              </a:solidFill>
            </a:endParaRPr>
          </a:p>
          <a:p>
            <a:pPr lvl="1"/>
            <a:r>
              <a:rPr lang="zh-CN" altLang="en-US" dirty="0">
                <a:solidFill>
                  <a:srgbClr val="006600"/>
                </a:solidFill>
              </a:rPr>
              <a:t>最好对于所有的输入都进行标准化，这个可以保证在正则化过程中平等的对数据进行处理，而且为随机初值的选择提供一个有意义的值域</a:t>
            </a:r>
            <a:endParaRPr lang="en-US" altLang="zh-CN" dirty="0">
              <a:solidFill>
                <a:srgbClr val="006600"/>
              </a:solidFill>
            </a:endParaRPr>
          </a:p>
          <a:p>
            <a:pPr lvl="1"/>
            <a:r>
              <a:rPr lang="zh-CN" altLang="en-US" dirty="0">
                <a:solidFill>
                  <a:srgbClr val="006600"/>
                </a:solidFill>
              </a:rPr>
              <a:t>一般在</a:t>
            </a:r>
            <a:r>
              <a:rPr lang="en-US" altLang="zh-CN" dirty="0">
                <a:solidFill>
                  <a:srgbClr val="006600"/>
                </a:solidFill>
              </a:rPr>
              <a:t>[ -0.7, 0.7]</a:t>
            </a:r>
            <a:r>
              <a:rPr lang="zh-CN" altLang="en-US" dirty="0">
                <a:solidFill>
                  <a:srgbClr val="006600"/>
                </a:solidFill>
              </a:rPr>
              <a:t>上面随机选取均匀</a:t>
            </a:r>
            <a:r>
              <a:rPr lang="zh-CN" altLang="en-US" dirty="0" smtClean="0">
                <a:solidFill>
                  <a:srgbClr val="006600"/>
                </a:solidFill>
              </a:rPr>
              <a:t>的权值</a:t>
            </a:r>
            <a:endParaRPr lang="en-US" altLang="zh-CN" dirty="0" smtClean="0">
              <a:solidFill>
                <a:srgbClr val="006600"/>
              </a:solidFill>
            </a:endParaRPr>
          </a:p>
          <a:p>
            <a:r>
              <a:rPr lang="zh-CN" altLang="en-US" dirty="0" smtClean="0">
                <a:solidFill>
                  <a:srgbClr val="006600"/>
                </a:solidFill>
              </a:rPr>
              <a:t>隐藏单元和层的数目：隐藏单元过少则模型可能不具备足够的灵活性，如果隐藏单元过多，则多余的收缩到</a:t>
            </a:r>
            <a:r>
              <a:rPr lang="en-US" altLang="zh-CN" dirty="0" smtClean="0">
                <a:solidFill>
                  <a:srgbClr val="006600"/>
                </a:solidFill>
              </a:rPr>
              <a:t>0. </a:t>
            </a:r>
            <a:r>
              <a:rPr lang="zh-CN" altLang="en-US" dirty="0" smtClean="0">
                <a:solidFill>
                  <a:srgbClr val="006600"/>
                </a:solidFill>
              </a:rPr>
              <a:t>一般来说隐藏单元的数量在</a:t>
            </a:r>
            <a:r>
              <a:rPr lang="en-US" altLang="zh-CN" dirty="0" smtClean="0">
                <a:solidFill>
                  <a:srgbClr val="006600"/>
                </a:solidFill>
              </a:rPr>
              <a:t>5</a:t>
            </a:r>
            <a:r>
              <a:rPr lang="zh-CN" altLang="en-US" dirty="0" smtClean="0">
                <a:solidFill>
                  <a:srgbClr val="006600"/>
                </a:solidFill>
              </a:rPr>
              <a:t>到</a:t>
            </a:r>
            <a:r>
              <a:rPr lang="en-US" altLang="zh-CN" dirty="0" smtClean="0">
                <a:solidFill>
                  <a:srgbClr val="006600"/>
                </a:solidFill>
              </a:rPr>
              <a:t>100</a:t>
            </a:r>
            <a:r>
              <a:rPr lang="zh-CN" altLang="en-US" dirty="0" smtClean="0">
                <a:solidFill>
                  <a:srgbClr val="006600"/>
                </a:solidFill>
              </a:rPr>
              <a:t>之间，可以取合理大的数量，在用正则化加以训练，使得多余的变作</a:t>
            </a:r>
            <a:r>
              <a:rPr lang="en-US" altLang="zh-CN" dirty="0" smtClean="0">
                <a:solidFill>
                  <a:srgbClr val="006600"/>
                </a:solidFill>
              </a:rPr>
              <a:t>0. </a:t>
            </a:r>
          </a:p>
          <a:p>
            <a:pPr lvl="1"/>
            <a:r>
              <a:rPr lang="en-US" altLang="zh-CN" dirty="0" smtClean="0">
                <a:solidFill>
                  <a:srgbClr val="006600"/>
                </a:solidFill>
              </a:rPr>
              <a:t>Deep networks?</a:t>
            </a:r>
          </a:p>
          <a:p>
            <a:pPr lvl="1"/>
            <a:endParaRPr lang="en-US" altLang="zh-CN" dirty="0" smtClean="0">
              <a:solidFill>
                <a:srgbClr val="006600"/>
              </a:solidFill>
            </a:endParaRPr>
          </a:p>
          <a:p>
            <a:pPr>
              <a:buFontTx/>
              <a:buNone/>
            </a:pP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Example: Hand-written Digits</a:t>
            </a:r>
            <a:endParaRPr lang="en-US" altLang="zh-CN" dirty="0">
              <a:solidFill>
                <a:srgbClr val="006600"/>
              </a:solidFill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solidFill>
                <a:srgbClr val="006600"/>
              </a:solidFill>
            </a:endParaRP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2971800"/>
            <a:ext cx="5003800" cy="2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4689" y="624110"/>
            <a:ext cx="7315200" cy="1280890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006600"/>
                </a:solidFill>
              </a:rPr>
              <a:t>LeNets</a:t>
            </a:r>
            <a:r>
              <a:rPr lang="en-US" altLang="zh-CN" dirty="0" smtClean="0">
                <a:solidFill>
                  <a:srgbClr val="006600"/>
                </a:solidFill>
              </a:rPr>
              <a:t>: five networks by </a:t>
            </a:r>
            <a:r>
              <a:rPr lang="en-US" altLang="zh-CN" dirty="0" err="1" smtClean="0">
                <a:solidFill>
                  <a:srgbClr val="006600"/>
                </a:solidFill>
              </a:rPr>
              <a:t>LeCun</a:t>
            </a:r>
            <a:endParaRPr lang="en-US" altLang="zh-CN" dirty="0">
              <a:solidFill>
                <a:srgbClr val="006600"/>
              </a:solidFill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rgbClr val="006600"/>
              </a:solidFill>
            </a:endParaRP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905000"/>
            <a:ext cx="6781800" cy="392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LeNet-4/5: weight sharing</a:t>
            </a:r>
            <a:endParaRPr lang="en-US" altLang="zh-CN" dirty="0">
              <a:solidFill>
                <a:srgbClr val="006600"/>
              </a:solidFill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rgbClr val="006600"/>
              </a:solidFill>
            </a:endParaRP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676400"/>
            <a:ext cx="731520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Test Performance</a:t>
            </a:r>
            <a:endParaRPr lang="en-US" altLang="zh-CN" dirty="0">
              <a:solidFill>
                <a:srgbClr val="006600"/>
              </a:solidFill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rgbClr val="006600"/>
              </a:solidFill>
            </a:endParaRP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828800"/>
            <a:ext cx="6400800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Test Performance</a:t>
            </a:r>
            <a:endParaRPr lang="en-US" altLang="zh-CN" dirty="0">
              <a:solidFill>
                <a:srgbClr val="006600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006600"/>
              </a:solidFill>
            </a:endParaRP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981200"/>
            <a:ext cx="8382000" cy="241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r>
              <a:rPr lang="en-US" altLang="zh-CN" dirty="0" smtClean="0"/>
              <a:t>eep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Multilayer Perceptron tutorial: </a:t>
            </a:r>
            <a:r>
              <a:rPr lang="en-US" altLang="zh-CN" i="1" dirty="0" smtClean="0">
                <a:solidFill>
                  <a:srgbClr val="0070C0"/>
                </a:solidFill>
              </a:rPr>
              <a:t>Yue JIANG</a:t>
            </a:r>
          </a:p>
          <a:p>
            <a:r>
              <a:rPr lang="en-US" altLang="zh-CN" dirty="0" err="1" smtClean="0"/>
              <a:t>Tensorflow</a:t>
            </a:r>
            <a:r>
              <a:rPr lang="en-US" altLang="zh-CN" dirty="0" smtClean="0"/>
              <a:t> Tutorial: </a:t>
            </a:r>
            <a:r>
              <a:rPr lang="en-US" altLang="zh-CN" i="1" dirty="0" err="1" smtClean="0">
                <a:solidFill>
                  <a:srgbClr val="0070C0"/>
                </a:solidFill>
              </a:rPr>
              <a:t>Lizhang</a:t>
            </a:r>
            <a:r>
              <a:rPr lang="en-US" altLang="zh-CN" i="1" dirty="0" smtClean="0">
                <a:solidFill>
                  <a:srgbClr val="0070C0"/>
                </a:solidFill>
              </a:rPr>
              <a:t> MIAO</a:t>
            </a:r>
          </a:p>
          <a:p>
            <a:r>
              <a:rPr lang="en-US" altLang="zh-CN" dirty="0" smtClean="0"/>
              <a:t>Reinforcement learning: </a:t>
            </a:r>
            <a:r>
              <a:rPr lang="en-US" altLang="zh-CN" i="1" dirty="0" err="1" smtClean="0">
                <a:solidFill>
                  <a:srgbClr val="0070C0"/>
                </a:solidFill>
              </a:rPr>
              <a:t>Akhan</a:t>
            </a:r>
            <a:r>
              <a:rPr lang="en-US" altLang="zh-CN" i="1" dirty="0" smtClean="0">
                <a:solidFill>
                  <a:srgbClr val="0070C0"/>
                </a:solidFill>
              </a:rPr>
              <a:t> ISMAILOV</a:t>
            </a:r>
          </a:p>
          <a:p>
            <a:r>
              <a:rPr lang="en-US" altLang="zh-CN" dirty="0" smtClean="0"/>
              <a:t>Some References</a:t>
            </a:r>
          </a:p>
          <a:p>
            <a:pPr lvl="1"/>
            <a:r>
              <a:rPr lang="en-US" altLang="zh-CN" dirty="0" smtClean="0"/>
              <a:t>IPAM-UCLA 2012 Summer School: Deep Learning, Feature Learning:</a:t>
            </a:r>
            <a:r>
              <a:rPr lang="en-US" altLang="zh-CN" dirty="0" smtClean="0">
                <a:hlinkClick r:id="rId2"/>
              </a:rPr>
              <a:t>http://www.ipam.ucla.edu/programs/gss2012/</a:t>
            </a:r>
            <a:r>
              <a:rPr lang="en-US" altLang="zh-CN" dirty="0" smtClean="0"/>
              <a:t> contains various video streams and slides</a:t>
            </a:r>
          </a:p>
          <a:p>
            <a:pPr lvl="1"/>
            <a:r>
              <a:rPr lang="en-US" altLang="zh-CN" dirty="0" smtClean="0"/>
              <a:t>Andrew Ng’s course at Stanford, </a:t>
            </a:r>
            <a:r>
              <a:rPr lang="en-US" altLang="zh-CN" dirty="0" smtClean="0">
                <a:solidFill>
                  <a:srgbClr val="800000"/>
                </a:solidFill>
              </a:rPr>
              <a:t>Unsupervised Feature Learning and Deep Learning</a:t>
            </a:r>
            <a:r>
              <a:rPr lang="en-US" altLang="zh-CN" dirty="0" smtClean="0"/>
              <a:t>: </a:t>
            </a:r>
            <a:r>
              <a:rPr lang="en-US" altLang="zh-CN" dirty="0" smtClean="0">
                <a:hlinkClick r:id="rId3"/>
              </a:rPr>
              <a:t>http://ufldl.stanford.edu/wiki/index.php/UFLDL_Tutorial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Simons Institute Representation Learning 2017: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simons.berkeley.edu/workshops/schedule/3750</a:t>
            </a:r>
            <a:endParaRPr lang="en-US" dirty="0" smtClean="0"/>
          </a:p>
          <a:p>
            <a:pPr lvl="1"/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Dictionary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Shallow Learning to Deep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9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First principle for “Data Scientists”</a:t>
            </a:r>
            <a:endParaRPr lang="en-US" dirty="0">
              <a:solidFill>
                <a:srgbClr val="C0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75084"/>
            <a:ext cx="7886700" cy="3214889"/>
          </a:xfrm>
        </p:spPr>
        <p:txBody>
          <a:bodyPr/>
          <a:lstStyle/>
          <a:p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You have to know what you are doing </a:t>
            </a:r>
            <a:r>
              <a:rPr lang="is-IS" dirty="0" smtClean="0">
                <a:latin typeface="Comic Sans MS" charset="0"/>
                <a:ea typeface="Comic Sans MS" charset="0"/>
                <a:cs typeface="Comic Sans MS" charset="0"/>
              </a:rPr>
              <a:t>…</a:t>
            </a:r>
          </a:p>
          <a:p>
            <a:endParaRPr lang="is-IS" dirty="0" smtClean="0"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altLang="zh-CN" dirty="0" smtClean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Principle</a:t>
            </a:r>
            <a:r>
              <a:rPr lang="zh-CN" altLang="en-US" dirty="0" smtClean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of</a:t>
            </a:r>
            <a:r>
              <a:rPr lang="zh-CN" altLang="en-US" dirty="0" smtClean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Parsimony</a:t>
            </a:r>
            <a:r>
              <a:rPr lang="zh-CN" altLang="en-US" dirty="0" smtClean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altLang="zh-CN" dirty="0" smtClean="0">
                <a:latin typeface="Comic Sans MS" charset="0"/>
                <a:ea typeface="Comic Sans MS" charset="0"/>
                <a:cs typeface="Comic Sans MS" charset="0"/>
              </a:rPr>
              <a:t>(Occam’s</a:t>
            </a:r>
            <a:r>
              <a:rPr lang="zh-CN" altLang="en-US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altLang="zh-CN" dirty="0" smtClean="0">
                <a:latin typeface="Comic Sans MS" charset="0"/>
                <a:ea typeface="Comic Sans MS" charset="0"/>
                <a:cs typeface="Comic Sans MS" charset="0"/>
              </a:rPr>
              <a:t>Razor):</a:t>
            </a:r>
            <a:r>
              <a:rPr lang="zh-CN" altLang="en-US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Everything 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should be kept as simple as possible, but no simpler</a:t>
            </a:r>
            <a:r>
              <a:rPr lang="is-IS" dirty="0" smtClean="0"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altLang="zh-CN" dirty="0" smtClean="0">
                <a:latin typeface="Comic Sans MS" charset="0"/>
                <a:ea typeface="Comic Sans MS" charset="0"/>
                <a:cs typeface="Comic Sans MS" charset="0"/>
              </a:rPr>
              <a:t>--</a:t>
            </a:r>
            <a:r>
              <a:rPr lang="is-IS" dirty="0" smtClean="0">
                <a:latin typeface="Comic Sans MS" charset="0"/>
                <a:ea typeface="Comic Sans MS" charset="0"/>
                <a:cs typeface="Comic Sans MS" charset="0"/>
              </a:rPr>
              <a:t>Albert Einstein</a:t>
            </a:r>
            <a:endParaRPr lang="is-IS" dirty="0">
              <a:latin typeface="Comic Sans MS" charset="0"/>
              <a:ea typeface="Comic Sans MS" charset="0"/>
              <a:cs typeface="Comic Sans MS" charset="0"/>
            </a:endParaRPr>
          </a:p>
          <a:p>
            <a:endParaRPr lang="is-I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997" y="4103349"/>
            <a:ext cx="42862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4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Unsupervised Learning as matrix factorization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Shallow Learning of </a:t>
            </a:r>
            <a:r>
              <a:rPr lang="en-US" altLang="zh-CN" b="1" i="1" dirty="0" smtClean="0"/>
              <a:t>X</a:t>
            </a:r>
            <a:r>
              <a:rPr lang="en-US" altLang="zh-CN" dirty="0" smtClean="0"/>
              <a:t>: </a:t>
            </a:r>
          </a:p>
          <a:p>
            <a:pPr lvl="1"/>
            <a:r>
              <a:rPr lang="en-US" altLang="zh-CN" dirty="0" smtClean="0"/>
              <a:t>SVD/PCA: orthogonal B, C</a:t>
            </a:r>
          </a:p>
          <a:p>
            <a:pPr lvl="1"/>
            <a:r>
              <a:rPr lang="en-US" altLang="zh-CN" dirty="0" smtClean="0"/>
              <a:t>Topic models: nonnegative B, C</a:t>
            </a:r>
          </a:p>
          <a:p>
            <a:pPr lvl="1"/>
            <a:r>
              <a:rPr lang="en-US" altLang="zh-CN" dirty="0" smtClean="0"/>
              <a:t>Sparse coding/dictionary learning: B is dictionary (basis, frame, etc.), C is sparse</a:t>
            </a:r>
          </a:p>
          <a:p>
            <a:pPr lvl="1"/>
            <a:r>
              <a:rPr lang="en-US" altLang="zh-CN" dirty="0" smtClean="0"/>
              <a:t>Conditional independence: </a:t>
            </a:r>
          </a:p>
        </p:txBody>
      </p:sp>
      <p:graphicFrame>
        <p:nvGraphicFramePr>
          <p:cNvPr id="59394" name="Content Placeholder 3"/>
          <p:cNvGraphicFramePr>
            <a:graphicFrameLocks noChangeAspect="1"/>
          </p:cNvGraphicFramePr>
          <p:nvPr/>
        </p:nvGraphicFramePr>
        <p:xfrm>
          <a:off x="5137506" y="2133600"/>
          <a:ext cx="1556615" cy="398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4" name="Equation" r:id="rId3" imgW="495300" imgH="127000" progId="Equation.3">
                  <p:embed/>
                </p:oleObj>
              </mc:Choice>
              <mc:Fallback>
                <p:oleObj name="Equation" r:id="rId3" imgW="495300" imgH="1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7506" y="2133600"/>
                        <a:ext cx="1556615" cy="3987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144425" y="4346728"/>
          <a:ext cx="3369819" cy="555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5" name="Equation" r:id="rId5" imgW="2159000" imgH="355600" progId="Equation.3">
                  <p:embed/>
                </p:oleObj>
              </mc:Choice>
              <mc:Fallback>
                <p:oleObj name="Equation" r:id="rId5" imgW="21590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4425" y="4346728"/>
                        <a:ext cx="3369819" cy="5550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952875" y="4989513"/>
          <a:ext cx="127635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6" name="Equation" r:id="rId7" imgW="533400" imgH="215900" progId="Equation.3">
                  <p:embed/>
                </p:oleObj>
              </mc:Choice>
              <mc:Fallback>
                <p:oleObj name="Equation" r:id="rId7" imgW="5334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75" y="4989513"/>
                        <a:ext cx="1276350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39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Sparse Coding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0713" y="2000036"/>
            <a:ext cx="6698174" cy="3777622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The </a:t>
            </a:r>
            <a:r>
              <a:rPr lang="en-US" altLang="zh-CN" dirty="0"/>
              <a:t>aim </a:t>
            </a:r>
            <a:r>
              <a:rPr lang="en-US" altLang="zh-CN" dirty="0" smtClean="0"/>
              <a:t>is </a:t>
            </a:r>
            <a:r>
              <a:rPr lang="en-US" altLang="zh-CN" dirty="0"/>
              <a:t>to find a set of basis </a:t>
            </a:r>
            <a:r>
              <a:rPr lang="en-US" altLang="zh-CN" dirty="0" smtClean="0"/>
              <a:t>vectors (dictionary)       such </a:t>
            </a:r>
            <a:r>
              <a:rPr lang="en-US" altLang="zh-CN" dirty="0"/>
              <a:t>that we can represent an input </a:t>
            </a:r>
            <a:r>
              <a:rPr lang="en-US" altLang="zh-CN" dirty="0" smtClean="0"/>
              <a:t>vector </a:t>
            </a:r>
            <a:r>
              <a:rPr lang="en-US" altLang="zh-CN" b="1" dirty="0" smtClean="0"/>
              <a:t>x</a:t>
            </a:r>
            <a:r>
              <a:rPr lang="en-US" altLang="zh-CN" dirty="0" smtClean="0"/>
              <a:t> as </a:t>
            </a:r>
            <a:r>
              <a:rPr lang="en-US" altLang="zh-CN" dirty="0"/>
              <a:t>a linear combination of these basis vectors</a:t>
            </a:r>
            <a:r>
              <a:rPr lang="en-US" altLang="zh-CN" dirty="0" smtClean="0"/>
              <a:t>: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PCA: a complete basis </a:t>
            </a:r>
          </a:p>
          <a:p>
            <a:r>
              <a:rPr lang="en-US" altLang="zh-CN" dirty="0" smtClean="0"/>
              <a:t>Sparse coding: an </a:t>
            </a:r>
            <a:r>
              <a:rPr lang="en-US" altLang="zh-CN" i="1" dirty="0" err="1" smtClean="0">
                <a:solidFill>
                  <a:srgbClr val="FF0000"/>
                </a:solidFill>
              </a:rPr>
              <a:t>overcomplete</a:t>
            </a:r>
            <a:r>
              <a:rPr lang="en-US" altLang="zh-CN" dirty="0" smtClean="0"/>
              <a:t> basis to represent                  (i.e. such that </a:t>
            </a:r>
            <a:r>
              <a:rPr lang="en-US" altLang="zh-CN" i="1" dirty="0" smtClean="0"/>
              <a:t>k</a:t>
            </a:r>
            <a:r>
              <a:rPr lang="en-US" altLang="zh-CN" dirty="0" smtClean="0"/>
              <a:t> &gt; </a:t>
            </a:r>
            <a:r>
              <a:rPr lang="en-US" altLang="zh-CN" i="1" dirty="0" smtClean="0"/>
              <a:t>n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The coefficients </a:t>
            </a:r>
            <a:r>
              <a:rPr lang="en-US" altLang="zh-CN" i="1" dirty="0" err="1" smtClean="0"/>
              <a:t>a</a:t>
            </a:r>
            <a:r>
              <a:rPr lang="en-US" altLang="zh-CN" i="1" baseline="-25000" dirty="0" err="1" smtClean="0"/>
              <a:t>i</a:t>
            </a:r>
            <a:r>
              <a:rPr lang="en-US" altLang="zh-CN" dirty="0" smtClean="0"/>
              <a:t>  are no longer </a:t>
            </a:r>
            <a:r>
              <a:rPr lang="en-US" altLang="zh-CN" i="1" dirty="0" smtClean="0"/>
              <a:t>uniquely</a:t>
            </a:r>
            <a:r>
              <a:rPr lang="en-US" altLang="zh-CN" dirty="0" smtClean="0"/>
              <a:t> determined by the input vector </a:t>
            </a:r>
            <a:r>
              <a:rPr lang="en-US" altLang="zh-CN" b="1" dirty="0" smtClean="0"/>
              <a:t>x</a:t>
            </a:r>
          </a:p>
          <a:p>
            <a:pPr lvl="1"/>
            <a:r>
              <a:rPr lang="en-US" altLang="zh-CN" dirty="0" smtClean="0"/>
              <a:t>Need additional </a:t>
            </a:r>
            <a:r>
              <a:rPr lang="en-US" altLang="zh-CN" dirty="0"/>
              <a:t>criterion of </a:t>
            </a:r>
            <a:r>
              <a:rPr lang="en-US" altLang="zh-CN" b="1" dirty="0"/>
              <a:t>sparsity</a:t>
            </a:r>
            <a:r>
              <a:rPr lang="en-US" altLang="zh-CN" dirty="0"/>
              <a:t> to resolve the degeneracy introduced by over-completeness.</a:t>
            </a:r>
            <a:endParaRPr lang="zh-CN" altLang="en-US" dirty="0"/>
          </a:p>
        </p:txBody>
      </p:sp>
      <p:pic>
        <p:nvPicPr>
          <p:cNvPr id="2052" name="Picture 4" descr="\mathbf{\phi}_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898" y="2000036"/>
            <a:ext cx="179424" cy="21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\begin{align}&#10;\mathbf{x} = \sum_{i=1}^k a_i \mathbf{\phi}_{i} &#10;\end{align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213" y="2948205"/>
            <a:ext cx="1221465" cy="69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\mathbf{x}\in\mathbb{R}^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451" y="4369417"/>
            <a:ext cx="685977" cy="18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566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Sparsity Penalty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We define the sparse coding cost function on a set of </a:t>
            </a:r>
            <a:r>
              <a:rPr lang="en-US" altLang="zh-CN" i="1" dirty="0"/>
              <a:t>m</a:t>
            </a:r>
            <a:r>
              <a:rPr lang="en-US" altLang="zh-CN" dirty="0"/>
              <a:t> input vectors </a:t>
            </a:r>
            <a:r>
              <a:rPr lang="en-US" altLang="zh-CN" dirty="0" smtClean="0"/>
              <a:t>as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where </a:t>
            </a:r>
            <a:r>
              <a:rPr lang="en-US" altLang="zh-CN" i="1" dirty="0"/>
              <a:t>S</a:t>
            </a:r>
            <a:r>
              <a:rPr lang="en-US" altLang="zh-CN" dirty="0"/>
              <a:t>(.) is a sparsity cost function which penalizes </a:t>
            </a:r>
            <a:r>
              <a:rPr lang="en-US" altLang="zh-CN" i="1" dirty="0" err="1"/>
              <a:t>a</a:t>
            </a:r>
            <a:r>
              <a:rPr lang="en-US" altLang="zh-CN" i="1" baseline="-25000" dirty="0" err="1"/>
              <a:t>i</a:t>
            </a:r>
            <a:r>
              <a:rPr lang="en-US" altLang="zh-CN" dirty="0"/>
              <a:t> for being far from zero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"</a:t>
            </a:r>
            <a:r>
              <a:rPr lang="en-US" altLang="zh-CN" i="1" dirty="0" smtClean="0"/>
              <a:t>L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-norm”:  </a:t>
            </a:r>
          </a:p>
          <a:p>
            <a:r>
              <a:rPr lang="en-US" altLang="zh-CN" i="1" dirty="0"/>
              <a:t>L</a:t>
            </a:r>
            <a:r>
              <a:rPr lang="en-US" altLang="zh-CN" baseline="-25000" dirty="0"/>
              <a:t>1</a:t>
            </a:r>
            <a:r>
              <a:rPr lang="en-US" altLang="zh-CN" dirty="0"/>
              <a:t> </a:t>
            </a:r>
            <a:r>
              <a:rPr lang="en-US" altLang="zh-CN" dirty="0" smtClean="0"/>
              <a:t>penalty: </a:t>
            </a:r>
          </a:p>
          <a:p>
            <a:r>
              <a:rPr lang="en-US" altLang="zh-CN" dirty="0" smtClean="0"/>
              <a:t>log penalty:</a:t>
            </a:r>
          </a:p>
        </p:txBody>
      </p:sp>
      <p:pic>
        <p:nvPicPr>
          <p:cNvPr id="3074" name="Picture 2" descr="\begin{align}&#10;\text{minimize}_{a^{(j)}_i,\mathbf{\phi}_{i}} \sum_{j=1}^{m} \left|\left| \mathbf{x}^{(j)} - \sum_{i=1}^k a^{(j)}_i \mathbf{\phi}_{i}\right|\right|^{2} + \lambda \sum_{i=1}^{k}S(a^{(j)}_i)&#10;\end{align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545" y="2881575"/>
            <a:ext cx="4226790" cy="62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(a_i) = \mathbf{1}(|a_i|&gt;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886" y="5656906"/>
            <a:ext cx="1353854" cy="17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(a_i)=\left|a_i\right|_1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792" y="5186657"/>
            <a:ext cx="1024809" cy="2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(a_i)=\log(1+a_i^2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508" y="4762157"/>
            <a:ext cx="1527010" cy="22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t="3651" r="6905" b="4603"/>
          <a:stretch/>
        </p:blipFill>
        <p:spPr>
          <a:xfrm>
            <a:off x="5726606" y="4518428"/>
            <a:ext cx="2496577" cy="202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21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Scale freedom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4911" y="1529956"/>
            <a:ext cx="7706108" cy="5328044"/>
          </a:xfrm>
        </p:spPr>
        <p:txBody>
          <a:bodyPr/>
          <a:lstStyle/>
          <a:p>
            <a:r>
              <a:rPr lang="en-US" altLang="zh-CN" dirty="0"/>
              <a:t>In addition, it is also possible to make the sparsity penalty arbitrarily small by scaling down </a:t>
            </a:r>
            <a:r>
              <a:rPr lang="en-US" altLang="zh-CN" i="1" dirty="0" err="1"/>
              <a:t>a</a:t>
            </a:r>
            <a:r>
              <a:rPr lang="en-US" altLang="zh-CN" i="1" baseline="-25000" dirty="0" err="1"/>
              <a:t>i</a:t>
            </a:r>
            <a:r>
              <a:rPr lang="en-US" altLang="zh-CN" dirty="0"/>
              <a:t> and </a:t>
            </a:r>
            <a:r>
              <a:rPr lang="en-US" altLang="zh-CN" dirty="0" smtClean="0"/>
              <a:t>scaling</a:t>
            </a:r>
            <a:r>
              <a:rPr lang="en-US" altLang="zh-CN" dirty="0"/>
              <a:t> </a:t>
            </a:r>
            <a:r>
              <a:rPr lang="en-US" altLang="zh-CN" dirty="0" smtClean="0"/>
              <a:t>      up </a:t>
            </a:r>
            <a:r>
              <a:rPr lang="en-US" altLang="zh-CN" dirty="0"/>
              <a:t>by some large constant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To prevent this from happening, </a:t>
            </a:r>
            <a:endParaRPr lang="zh-CN" altLang="en-US" dirty="0"/>
          </a:p>
        </p:txBody>
      </p:sp>
      <p:pic>
        <p:nvPicPr>
          <p:cNvPr id="4098" name="Picture 2" descr="\mathbf{\phi}_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950" y="1905000"/>
            <a:ext cx="180131" cy="21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\begin{array}{rc}&#10;\text{minimize}_{a^{(j)}_i,\mathbf{\phi}_{i}} &amp; \sum_{j=1}^{m} \left|\left| \mathbf{x}^{(j)} - \sum_{i=1}^k a^{(j)}_i \mathbf{\phi}_{i}\right|\right|^{2} + \lambda \sum_{i=1}^{k}S(a^{(j)}_i) &#10;\\&#10;\text{subject to}  &amp;  \left|\left|\mathbf{\phi}_i\right|\right|^2 \leq C, \forall i = 1,...,k &#10;\\&#10;\end{array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920" y="3245430"/>
            <a:ext cx="6851480" cy="84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369872" y="5218315"/>
            <a:ext cx="22044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 err="1">
                <a:solidFill>
                  <a:srgbClr val="C00000"/>
                </a:solidFill>
                <a:latin typeface="Arial" panose="020B0604020202020204" pitchFamily="34" charset="0"/>
              </a:rPr>
              <a:t>Olshausen</a:t>
            </a:r>
            <a:r>
              <a:rPr lang="en-US" altLang="zh-CN" sz="1350" dirty="0">
                <a:solidFill>
                  <a:srgbClr val="C00000"/>
                </a:solidFill>
                <a:latin typeface="Arial" panose="020B0604020202020204" pitchFamily="34" charset="0"/>
              </a:rPr>
              <a:t> and Field 1996</a:t>
            </a:r>
          </a:p>
        </p:txBody>
      </p:sp>
    </p:spTree>
    <p:extLst>
      <p:ext uri="{BB962C8B-B14F-4D97-AF65-F5344CB8AC3E}">
        <p14:creationId xmlns:p14="http://schemas.microsoft.com/office/powerpoint/2010/main" val="574683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Identifiability</a:t>
            </a:r>
            <a:r>
              <a:rPr lang="en-US" altLang="zh-CN" dirty="0" smtClean="0"/>
              <a:t>: Scale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2457450"/>
            <a:ext cx="6925645" cy="3375837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One can remove the scale degree of freedom either in constraint form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Or </a:t>
            </a:r>
            <a:r>
              <a:rPr lang="en-US" altLang="zh-CN" dirty="0" err="1" smtClean="0"/>
              <a:t>Lagrangian</a:t>
            </a:r>
            <a:r>
              <a:rPr lang="en-US" altLang="zh-CN" dirty="0" smtClean="0"/>
              <a:t> form: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lvl="1" indent="0">
              <a:buNone/>
            </a:pPr>
            <a:r>
              <a:rPr lang="en-US" altLang="zh-CN" dirty="0"/>
              <a:t>w</a:t>
            </a:r>
            <a:r>
              <a:rPr lang="en-US" altLang="zh-CN" dirty="0" smtClean="0"/>
              <a:t>here                               </a:t>
            </a:r>
            <a:r>
              <a:rPr lang="en-US" altLang="zh-CN" dirty="0"/>
              <a:t>	</a:t>
            </a:r>
            <a:r>
              <a:rPr lang="en-US" altLang="zh-CN" dirty="0" smtClean="0"/>
              <a:t>	 </a:t>
            </a:r>
            <a:r>
              <a:rPr lang="en-US" altLang="zh-CN" dirty="0"/>
              <a:t>is simply the sum of squares of the entries of A (squared </a:t>
            </a:r>
            <a:r>
              <a:rPr lang="en-US" altLang="zh-CN" dirty="0" err="1"/>
              <a:t>Frobenius</a:t>
            </a:r>
            <a:r>
              <a:rPr lang="en-US" altLang="zh-CN" dirty="0"/>
              <a:t> norm)</a:t>
            </a:r>
          </a:p>
          <a:p>
            <a:endParaRPr lang="zh-CN" altLang="en-US" dirty="0"/>
          </a:p>
        </p:txBody>
      </p:sp>
      <p:pic>
        <p:nvPicPr>
          <p:cNvPr id="4" name="Picture 6" descr="&#10;\begin{array}{rcl}&#10;     {\rm minimize} &amp; \lVert As - x \rVert_2^2 + \lambda \lVert s \rVert_1 \\&#10;     {\rm s.t.}     &amp;    A_j^TA_j \le 1 \; \forall j \\&#10;\end{array} 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432" y="2935944"/>
            <a:ext cx="3545771" cy="67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&#10;J(A, s) = \lVert As - x \rVert_2^2 + \lambda \lVert s \rVert_1 + \gamma \lVert A \rVert_2^2&#10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120" y="4349392"/>
            <a:ext cx="4522319" cy="32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370" y="5151932"/>
            <a:ext cx="1756478" cy="26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64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Nonlinear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3393114"/>
            <a:ext cx="6686550" cy="1897552"/>
          </a:xfrm>
        </p:spPr>
        <p:txBody>
          <a:bodyPr/>
          <a:lstStyle/>
          <a:p>
            <a:r>
              <a:rPr lang="en-US" altLang="zh-CN" dirty="0"/>
              <a:t>Bi-</a:t>
            </a:r>
            <a:r>
              <a:rPr lang="en-US" altLang="zh-CN" dirty="0" err="1"/>
              <a:t>variate</a:t>
            </a:r>
            <a:r>
              <a:rPr lang="en-US" altLang="zh-CN" dirty="0"/>
              <a:t> cost: </a:t>
            </a:r>
            <a:r>
              <a:rPr lang="en-US" altLang="zh-CN" dirty="0">
                <a:solidFill>
                  <a:srgbClr val="C00000"/>
                </a:solidFill>
              </a:rPr>
              <a:t>not jointly convex, not differentiable </a:t>
            </a:r>
          </a:p>
          <a:p>
            <a:r>
              <a:rPr lang="en-US" altLang="zh-CN" dirty="0"/>
              <a:t>But </a:t>
            </a:r>
            <a:r>
              <a:rPr lang="en-US" altLang="zh-CN" i="1" dirty="0"/>
              <a:t>J</a:t>
            </a:r>
            <a:r>
              <a:rPr lang="en-US" altLang="zh-CN" dirty="0"/>
              <a:t>(A,s) is convex in A fixed s, and </a:t>
            </a:r>
            <a:r>
              <a:rPr lang="en-US" altLang="zh-CN" dirty="0" smtClean="0"/>
              <a:t>convex in </a:t>
            </a:r>
            <a:r>
              <a:rPr lang="en-US" altLang="zh-CN" dirty="0"/>
              <a:t>s fixed A. </a:t>
            </a:r>
            <a:endParaRPr lang="zh-CN" altLang="en-US" dirty="0"/>
          </a:p>
          <a:p>
            <a:endParaRPr lang="en-US" dirty="0"/>
          </a:p>
        </p:txBody>
      </p:sp>
      <p:pic>
        <p:nvPicPr>
          <p:cNvPr id="4" name="Picture 10" descr="&#10;J(A, s) = \lVert As - x \rVert_2^2 + \lambda \lVert s \rVert_1 + \gamma \lVert A \rVert_2^2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32" y="2628026"/>
            <a:ext cx="4522319" cy="32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175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Alternating Optimization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Initialize </a:t>
            </a:r>
            <a:r>
              <a:rPr lang="en-US" altLang="zh-CN" i="1" dirty="0"/>
              <a:t>A</a:t>
            </a:r>
            <a:r>
              <a:rPr lang="en-US" altLang="zh-CN" dirty="0"/>
              <a:t> randomly</a:t>
            </a:r>
          </a:p>
          <a:p>
            <a:r>
              <a:rPr lang="en-US" altLang="zh-CN" dirty="0"/>
              <a:t>Repeat until convergence</a:t>
            </a:r>
          </a:p>
          <a:p>
            <a:pPr lvl="1"/>
            <a:r>
              <a:rPr lang="en-US" altLang="zh-CN" dirty="0"/>
              <a:t>Find the </a:t>
            </a:r>
            <a:r>
              <a:rPr lang="en-US" altLang="zh-CN" i="1" dirty="0">
                <a:solidFill>
                  <a:srgbClr val="FF0000"/>
                </a:solidFill>
              </a:rPr>
              <a:t>s</a:t>
            </a:r>
            <a:r>
              <a:rPr lang="en-US" altLang="zh-CN" dirty="0"/>
              <a:t> that minimizes </a:t>
            </a:r>
            <a:r>
              <a:rPr lang="en-US" altLang="zh-CN" i="1" dirty="0"/>
              <a:t>J</a:t>
            </a:r>
            <a:r>
              <a:rPr lang="en-US" altLang="zh-CN" dirty="0"/>
              <a:t>(</a:t>
            </a:r>
            <a:r>
              <a:rPr lang="en-US" altLang="zh-CN" i="1" dirty="0"/>
              <a:t>A</a:t>
            </a:r>
            <a:r>
              <a:rPr lang="en-US" altLang="zh-CN" dirty="0"/>
              <a:t>,</a:t>
            </a:r>
            <a:r>
              <a:rPr lang="en-US" altLang="zh-CN" i="1" dirty="0"/>
              <a:t>s</a:t>
            </a:r>
            <a:r>
              <a:rPr lang="en-US" altLang="zh-CN" dirty="0"/>
              <a:t>) for the </a:t>
            </a:r>
            <a:r>
              <a:rPr lang="en-US" altLang="zh-CN" i="1" dirty="0"/>
              <a:t>A</a:t>
            </a:r>
            <a:r>
              <a:rPr lang="en-US" altLang="zh-CN" dirty="0"/>
              <a:t> found in the previous </a:t>
            </a:r>
            <a:r>
              <a:rPr lang="en-US" altLang="zh-CN" dirty="0" smtClean="0"/>
              <a:t>step (LASSO)</a:t>
            </a:r>
            <a:endParaRPr lang="en-US" altLang="zh-CN" dirty="0"/>
          </a:p>
          <a:p>
            <a:pPr lvl="1"/>
            <a:r>
              <a:rPr lang="en-US" altLang="zh-CN" dirty="0"/>
              <a:t>Solve for the </a:t>
            </a:r>
            <a:r>
              <a:rPr lang="en-US" altLang="zh-CN" i="1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 that minimizes </a:t>
            </a:r>
            <a:r>
              <a:rPr lang="en-US" altLang="zh-CN" i="1" dirty="0"/>
              <a:t>J</a:t>
            </a:r>
            <a:r>
              <a:rPr lang="en-US" altLang="zh-CN" dirty="0"/>
              <a:t>(</a:t>
            </a:r>
            <a:r>
              <a:rPr lang="en-US" altLang="zh-CN" i="1" dirty="0"/>
              <a:t>A</a:t>
            </a:r>
            <a:r>
              <a:rPr lang="en-US" altLang="zh-CN" dirty="0"/>
              <a:t>,</a:t>
            </a:r>
            <a:r>
              <a:rPr lang="en-US" altLang="zh-CN" i="1" dirty="0"/>
              <a:t>s</a:t>
            </a:r>
            <a:r>
              <a:rPr lang="en-US" altLang="zh-CN" dirty="0"/>
              <a:t>) for the </a:t>
            </a:r>
            <a:r>
              <a:rPr lang="en-US" altLang="zh-CN" i="1" dirty="0"/>
              <a:t>s</a:t>
            </a:r>
            <a:r>
              <a:rPr lang="en-US" altLang="zh-CN" dirty="0"/>
              <a:t> found in the previous </a:t>
            </a:r>
            <a:r>
              <a:rPr lang="en-US" altLang="zh-CN" dirty="0" smtClean="0"/>
              <a:t>step (Ridge Regression -&gt; SVD)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09110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1325332"/>
            <a:ext cx="4862729" cy="1578157"/>
          </a:xfrm>
        </p:spPr>
        <p:txBody>
          <a:bodyPr/>
          <a:lstStyle/>
          <a:p>
            <a:r>
              <a:rPr lang="en-US" altLang="zh-CN" dirty="0" smtClean="0"/>
              <a:t>Smoothing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So our final objective function: 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en-US" altLang="zh-CN" dirty="0"/>
              <a:t>w</a:t>
            </a:r>
            <a:r>
              <a:rPr lang="en-US" altLang="zh-CN" dirty="0" smtClean="0"/>
              <a:t>here                    is shorthand for</a:t>
            </a:r>
          </a:p>
          <a:p>
            <a:pPr lvl="1"/>
            <a:r>
              <a:rPr lang="en-US" altLang="zh-CN" dirty="0"/>
              <a:t>t</a:t>
            </a:r>
            <a:r>
              <a:rPr lang="en-US" altLang="zh-CN" dirty="0" smtClean="0"/>
              <a:t>he third term  		 is simply </a:t>
            </a:r>
            <a:r>
              <a:rPr lang="en-US" altLang="zh-CN" dirty="0"/>
              <a:t>the sum of squares of the entries of </a:t>
            </a:r>
            <a:r>
              <a:rPr lang="en-US" altLang="zh-CN" dirty="0" smtClean="0"/>
              <a:t>A (squared </a:t>
            </a:r>
            <a:r>
              <a:rPr lang="en-US" altLang="zh-CN" dirty="0" err="1" smtClean="0"/>
              <a:t>Frobenius</a:t>
            </a:r>
            <a:r>
              <a:rPr lang="en-US" altLang="zh-CN" dirty="0" smtClean="0"/>
              <a:t> norm)</a:t>
            </a:r>
          </a:p>
          <a:p>
            <a:r>
              <a:rPr lang="en-US" altLang="zh-CN" dirty="0" smtClean="0"/>
              <a:t>Then you have a smooth objective function, restricted convex in </a:t>
            </a:r>
            <a:r>
              <a:rPr lang="en-US" altLang="zh-CN" i="1" dirty="0" smtClean="0"/>
              <a:t>A</a:t>
            </a:r>
            <a:r>
              <a:rPr lang="en-US" altLang="zh-CN" dirty="0" smtClean="0"/>
              <a:t> and </a:t>
            </a:r>
            <a:r>
              <a:rPr lang="en-US" altLang="zh-CN" i="1" dirty="0" smtClean="0"/>
              <a:t>s</a:t>
            </a:r>
          </a:p>
          <a:p>
            <a:r>
              <a:rPr lang="en-US" altLang="zh-CN" dirty="0" smtClean="0"/>
              <a:t>Gradient descent such as BP algorithm can be applied here</a:t>
            </a:r>
            <a:endParaRPr lang="en-US" altLang="zh-CN" dirty="0"/>
          </a:p>
        </p:txBody>
      </p:sp>
      <p:pic>
        <p:nvPicPr>
          <p:cNvPr id="6146" name="Picture 2" descr="&#10;J(A, s) = \lVert As - x \rVert_2^2 + \lambda \sqrt{s^2 + \epsilon} + \gamma \lVert A \rVert_2^2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627" y="2933455"/>
            <a:ext cx="3881643" cy="26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\sqrt{s^2 + \epsilon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266" y="3674872"/>
            <a:ext cx="707571" cy="23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\sum_k{\sqrt{s_k^2 + \epsilon}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10" y="3616563"/>
            <a:ext cx="881160" cy="41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\lVert A \rVert_2^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790" y="3998722"/>
            <a:ext cx="390379" cy="22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94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Dictionary Learned from natural image patches 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10" y="2457451"/>
            <a:ext cx="3302774" cy="2913713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http://ufldl.stanford.edu/wiki/index.php/Exercise:Sparse_Coding</a:t>
            </a:r>
          </a:p>
          <a:p>
            <a:r>
              <a:rPr lang="en-US" altLang="zh-CN" dirty="0" smtClean="0"/>
              <a:t>http</a:t>
            </a:r>
            <a:r>
              <a:rPr lang="en-US" altLang="zh-CN" dirty="0"/>
              <a:t>://ufldl.stanford.edu/wiki/resources/sparse_coding_exercise.zip</a:t>
            </a:r>
            <a:endParaRPr lang="zh-CN" altLang="en-US" dirty="0"/>
          </a:p>
        </p:txBody>
      </p:sp>
      <p:pic>
        <p:nvPicPr>
          <p:cNvPr id="7170" name="Picture 2" descr="File:NormalSparseCodingFeatur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738" y="2457451"/>
            <a:ext cx="3091721" cy="309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92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Adjacent features should be similar?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218" name="Picture 2" descr="TopographicSparseCodingFeatur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028" y="2830975"/>
            <a:ext cx="3112333" cy="311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ile:NormalSparseCodingFeatur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37" y="2830975"/>
            <a:ext cx="3091721" cy="309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839950" y="3960214"/>
            <a:ext cx="809468" cy="573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557487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3043" y="624110"/>
            <a:ext cx="7455800" cy="1280890"/>
          </a:xfrm>
        </p:spPr>
        <p:txBody>
          <a:bodyPr/>
          <a:lstStyle/>
          <a:p>
            <a:r>
              <a:rPr lang="en-US" dirty="0" smtClean="0"/>
              <a:t>A Brief History of Neural Networks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756" y="2186879"/>
            <a:ext cx="7658087" cy="3597470"/>
          </a:xfrm>
        </p:spPr>
      </p:pic>
    </p:spTree>
    <p:extLst>
      <p:ext uri="{BB962C8B-B14F-4D97-AF65-F5344CB8AC3E}">
        <p14:creationId xmlns:p14="http://schemas.microsoft.com/office/powerpoint/2010/main" val="94181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Topographic Sparse Coding: </a:t>
            </a:r>
            <a:br>
              <a:rPr lang="en-US" altLang="zh-CN" dirty="0" smtClean="0"/>
            </a:br>
            <a:r>
              <a:rPr lang="en-US" altLang="zh-CN" dirty="0" smtClean="0"/>
              <a:t>Group LASSO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Group adjacent features in group LASSO norm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Example: 3-by-3 neighborhood as ‘adjacency’</a:t>
            </a:r>
            <a:endParaRPr lang="zh-CN" altLang="en-US" dirty="0"/>
          </a:p>
        </p:txBody>
      </p:sp>
      <p:pic>
        <p:nvPicPr>
          <p:cNvPr id="10242" name="Picture 2" descr="&#10;J(A, s) = \lVert As - x \rVert_2^2 + \lambda \sum_{\text{all groups } g}{\sqrt{ \left( \sum_{\text{all } s \in g}{s^2} \right) + \epsilon} } + \gamma \lVert A \rVert_2^2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739" y="2877370"/>
            <a:ext cx="5301797" cy="74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\sqrt{s_{1,1}^2 + s_{1,2}^2 + s_{1,3}^2 + s_{2,1}^2 + s_{2,2}^2 + s_{3,2}^2 + s_{3,1}^2 + s_{3,2}^2 + s_{3,3}^2 + \epsilon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19" y="4605395"/>
            <a:ext cx="4937033" cy="31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\sqrt{s_{1,1}^2 + \epsilon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294" y="4628836"/>
            <a:ext cx="703616" cy="2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222296" y="4695071"/>
            <a:ext cx="432841" cy="220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25327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1072984"/>
            <a:ext cx="6683765" cy="960668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A Neural Network Interpretation: </a:t>
            </a:r>
            <a:br>
              <a:rPr lang="en-US" altLang="zh-CN" dirty="0" smtClean="0"/>
            </a:br>
            <a:r>
              <a:rPr lang="en-US" altLang="zh-CN" dirty="0" smtClean="0"/>
              <a:t>Sparse </a:t>
            </a:r>
            <a:r>
              <a:rPr lang="en-US" altLang="zh-CN" dirty="0" err="1" smtClean="0"/>
              <a:t>Autoencoder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04341" y="2033652"/>
                <a:ext cx="3783967" cy="3425773"/>
              </a:xfrm>
            </p:spPr>
            <p:txBody>
              <a:bodyPr/>
              <a:lstStyle/>
              <a:p>
                <a:r>
                  <a:rPr lang="en-US" altLang="zh-CN" dirty="0" smtClean="0"/>
                  <a:t>Single-hidden layer NN, to learn features </a:t>
                </a:r>
                <a:r>
                  <a:rPr lang="en-US" altLang="zh-CN" i="1" dirty="0" smtClean="0"/>
                  <a:t>A</a:t>
                </a:r>
                <a:r>
                  <a:rPr lang="en-US" altLang="zh-CN" dirty="0" smtClean="0"/>
                  <a:t> to reconstruct signals </a:t>
                </a:r>
                <a:r>
                  <a:rPr lang="en-US" altLang="zh-CN" i="1" dirty="0" smtClean="0"/>
                  <a:t>x</a:t>
                </a:r>
              </a:p>
              <a:p>
                <a:r>
                  <a:rPr lang="en-US" altLang="zh-CN" dirty="0"/>
                  <a:t>Encoding: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i="1" dirty="0" smtClean="0"/>
              </a:p>
              <a:p>
                <a:r>
                  <a:rPr lang="en-US" altLang="zh-CN" dirty="0"/>
                  <a:t>Decoding: 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Segoe UI Emoji" panose="020B0502040204020203" pitchFamily="34" charset="0"/>
                    <a:cs typeface="Times New Roman" panose="02020603050405020304" pitchFamily="18" charset="0"/>
                  </a:rPr>
                  <a:t>As</a:t>
                </a:r>
              </a:p>
              <a:p>
                <a:r>
                  <a:rPr lang="en-US" altLang="zh-CN" i="1" dirty="0">
                    <a:latin typeface="Times New Roman" panose="02020603050405020304" pitchFamily="18" charset="0"/>
                    <a:ea typeface="Segoe UI Emoji" panose="020B0502040204020203" pitchFamily="34" charset="0"/>
                    <a:cs typeface="Times New Roman" panose="02020603050405020304" pitchFamily="18" charset="0"/>
                  </a:rPr>
                  <a:t>Sample torch codes: https://</a:t>
                </a:r>
                <a:r>
                  <a:rPr lang="en-US" altLang="zh-CN" i="1" dirty="0" err="1">
                    <a:latin typeface="Times New Roman" panose="02020603050405020304" pitchFamily="18" charset="0"/>
                    <a:ea typeface="Segoe UI Emoji" panose="020B0502040204020203" pitchFamily="34" charset="0"/>
                    <a:cs typeface="Times New Roman" panose="02020603050405020304" pitchFamily="18" charset="0"/>
                  </a:rPr>
                  <a:t>github.com</a:t>
                </a:r>
                <a:r>
                  <a:rPr lang="en-US" altLang="zh-CN" i="1" dirty="0">
                    <a:latin typeface="Times New Roman" panose="02020603050405020304" pitchFamily="18" charset="0"/>
                    <a:ea typeface="Segoe UI Emoji" panose="020B0502040204020203" pitchFamily="34" charset="0"/>
                    <a:cs typeface="Times New Roman" panose="02020603050405020304" pitchFamily="18" charset="0"/>
                  </a:rPr>
                  <a:t>/torch/tutorials/blob/master/3_unsupervised/2_models.lua</a:t>
                </a:r>
                <a:endParaRPr lang="en-US" altLang="zh-CN" i="1" dirty="0" smtClean="0">
                  <a:latin typeface="Times New Roman" panose="02020603050405020304" pitchFamily="18" charset="0"/>
                  <a:ea typeface="Segoe UI Emoji" panose="020B0502040204020203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i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05788" y="1568536"/>
                <a:ext cx="5045289" cy="4567697"/>
              </a:xfrm>
              <a:blipFill rotWithShape="0">
                <a:blip r:embed="rId2"/>
                <a:stretch>
                  <a:fillRect l="-846" t="-667" r="-1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STL SparseA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592935"/>
            <a:ext cx="1976619" cy="270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6386718" y="1825748"/>
              <a:ext cx="1501740" cy="2970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04824" y="1283771"/>
                <a:ext cx="202284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0" name="Ink 59"/>
              <p14:cNvContentPartPr/>
              <p14:nvPr/>
            </p14:nvContentPartPr>
            <p14:xfrm>
              <a:off x="7154058" y="2631968"/>
              <a:ext cx="120150" cy="20871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7224" y="2358731"/>
                <a:ext cx="18540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1" name="Ink 60"/>
              <p14:cNvContentPartPr/>
              <p14:nvPr/>
            </p14:nvContentPartPr>
            <p14:xfrm>
              <a:off x="6493908" y="2171078"/>
              <a:ext cx="378540" cy="69471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45584" y="1742051"/>
                <a:ext cx="525960" cy="9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2" name="Ink 61"/>
              <p14:cNvContentPartPr/>
              <p14:nvPr/>
            </p14:nvContentPartPr>
            <p14:xfrm>
              <a:off x="6875958" y="2183228"/>
              <a:ext cx="371520" cy="95499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53904" y="1759691"/>
                <a:ext cx="519120" cy="12978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944694" y="4969573"/>
          <a:ext cx="3897459" cy="1888427"/>
        </p:xfrm>
        <a:graphic>
          <a:graphicData uri="http://schemas.openxmlformats.org/drawingml/2006/table">
            <a:tbl>
              <a:tblPr/>
              <a:tblGrid>
                <a:gridCol w="736760"/>
                <a:gridCol w="3160699"/>
              </a:tblGrid>
              <a:tr h="97373">
                <a:tc>
                  <a:txBody>
                    <a:bodyPr/>
                    <a:lstStyle/>
                    <a:p>
                      <a:pPr fontAlgn="t"/>
                      <a:r>
                        <a:rPr lang="en-US" sz="500" dirty="0">
                          <a:solidFill>
                            <a:srgbClr val="969896"/>
                          </a:solidFill>
                          <a:effectLst/>
                          <a:latin typeface="Consolas" charset="0"/>
                        </a:rPr>
                        <a:t>-- encoder</a:t>
                      </a:r>
                      <a:endParaRPr lang="en-US" sz="500" dirty="0">
                        <a:solidFill>
                          <a:srgbClr val="333333"/>
                        </a:solidFill>
                        <a:effectLst/>
                        <a:latin typeface="Consolas" charset="0"/>
                      </a:endParaRPr>
                    </a:p>
                  </a:txBody>
                  <a:tcPr marL="33734" marR="33734" marT="12144" marB="121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4289" marR="24289" marT="12144" marB="12144">
                    <a:lnL>
                      <a:noFill/>
                    </a:lnL>
                  </a:tcPr>
                </a:tc>
              </a:tr>
              <a:tr h="106548">
                <a:tc>
                  <a:txBody>
                    <a:bodyPr/>
                    <a:lstStyle/>
                    <a:p>
                      <a:pPr algn="r" fontAlgn="t"/>
                      <a:endParaRPr lang="en-US" sz="500">
                        <a:effectLst/>
                        <a:latin typeface="Consolas" charset="0"/>
                      </a:endParaRP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encoder </a:t>
                      </a:r>
                      <a:r>
                        <a:rPr lang="en-US" sz="500">
                          <a:solidFill>
                            <a:srgbClr val="A71D5D"/>
                          </a:solidFill>
                          <a:effectLst/>
                          <a:latin typeface="Consolas" charset="0"/>
                        </a:rPr>
                        <a:t>=</a:t>
                      </a:r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 nn.</a:t>
                      </a:r>
                      <a:r>
                        <a:rPr lang="en-US" sz="500">
                          <a:solidFill>
                            <a:srgbClr val="0086B3"/>
                          </a:solidFill>
                          <a:effectLst/>
                          <a:latin typeface="Consolas" charset="0"/>
                        </a:rPr>
                        <a:t>Sequential</a:t>
                      </a:r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8037">
                <a:tc>
                  <a:txBody>
                    <a:bodyPr/>
                    <a:lstStyle/>
                    <a:p>
                      <a:pPr algn="r" fontAlgn="t"/>
                      <a:endParaRPr lang="en-US" sz="500">
                        <a:effectLst/>
                        <a:latin typeface="Consolas" charset="0"/>
                      </a:endParaRP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encoder:</a:t>
                      </a:r>
                      <a:r>
                        <a:rPr lang="en-US" sz="500">
                          <a:solidFill>
                            <a:srgbClr val="0086B3"/>
                          </a:solidFill>
                          <a:effectLst/>
                          <a:latin typeface="Consolas" charset="0"/>
                        </a:rPr>
                        <a:t>add</a:t>
                      </a:r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(nn.</a:t>
                      </a:r>
                      <a:r>
                        <a:rPr lang="en-US" sz="500">
                          <a:solidFill>
                            <a:srgbClr val="0086B3"/>
                          </a:solidFill>
                          <a:effectLst/>
                          <a:latin typeface="Consolas" charset="0"/>
                        </a:rPr>
                        <a:t>Linear</a:t>
                      </a:r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(inputSize,outputSize))</a:t>
                      </a: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06548">
                <a:tc>
                  <a:txBody>
                    <a:bodyPr/>
                    <a:lstStyle/>
                    <a:p>
                      <a:pPr algn="r" fontAlgn="t"/>
                      <a:endParaRPr lang="en-US" sz="500">
                        <a:effectLst/>
                        <a:latin typeface="Consolas" charset="0"/>
                      </a:endParaRP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encoder:</a:t>
                      </a:r>
                      <a:r>
                        <a:rPr lang="en-US" sz="500">
                          <a:solidFill>
                            <a:srgbClr val="0086B3"/>
                          </a:solidFill>
                          <a:effectLst/>
                          <a:latin typeface="Consolas" charset="0"/>
                        </a:rPr>
                        <a:t>add</a:t>
                      </a:r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(nn.</a:t>
                      </a:r>
                      <a:r>
                        <a:rPr lang="en-US" sz="500">
                          <a:solidFill>
                            <a:srgbClr val="0086B3"/>
                          </a:solidFill>
                          <a:effectLst/>
                          <a:latin typeface="Consolas" charset="0"/>
                        </a:rPr>
                        <a:t>Tanh</a:t>
                      </a:r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())</a:t>
                      </a: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06548">
                <a:tc>
                  <a:txBody>
                    <a:bodyPr/>
                    <a:lstStyle/>
                    <a:p>
                      <a:pPr algn="r" fontAlgn="t"/>
                      <a:endParaRPr lang="en-US" sz="500">
                        <a:effectLst/>
                        <a:latin typeface="Consolas" charset="0"/>
                      </a:endParaRP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encoder:</a:t>
                      </a:r>
                      <a:r>
                        <a:rPr lang="en-US" sz="500">
                          <a:solidFill>
                            <a:srgbClr val="0086B3"/>
                          </a:solidFill>
                          <a:effectLst/>
                          <a:latin typeface="Consolas" charset="0"/>
                        </a:rPr>
                        <a:t>add</a:t>
                      </a:r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(nn.</a:t>
                      </a:r>
                      <a:r>
                        <a:rPr lang="en-US" sz="500">
                          <a:solidFill>
                            <a:srgbClr val="0086B3"/>
                          </a:solidFill>
                          <a:effectLst/>
                          <a:latin typeface="Consolas" charset="0"/>
                        </a:rPr>
                        <a:t>Diag</a:t>
                      </a:r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(outputSize))</a:t>
                      </a: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06548">
                <a:tc>
                  <a:txBody>
                    <a:bodyPr/>
                    <a:lstStyle/>
                    <a:p>
                      <a:pPr algn="r" fontAlgn="t"/>
                      <a:endParaRPr lang="en-US" sz="500">
                        <a:effectLst/>
                        <a:latin typeface="Consolas" charset="0"/>
                      </a:endParaRP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500">
                        <a:solidFill>
                          <a:srgbClr val="333333"/>
                        </a:solidFill>
                        <a:effectLst/>
                        <a:latin typeface="Consolas" charset="0"/>
                      </a:endParaRP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06548">
                <a:tc>
                  <a:txBody>
                    <a:bodyPr/>
                    <a:lstStyle/>
                    <a:p>
                      <a:pPr algn="r" fontAlgn="t"/>
                      <a:endParaRPr lang="en-US" sz="500">
                        <a:effectLst/>
                        <a:latin typeface="Consolas" charset="0"/>
                      </a:endParaRP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500">
                          <a:solidFill>
                            <a:srgbClr val="969896"/>
                          </a:solidFill>
                          <a:effectLst/>
                          <a:latin typeface="Consolas" charset="0"/>
                        </a:rPr>
                        <a:t>-- decoder</a:t>
                      </a:r>
                      <a:endParaRPr lang="en-US" sz="500">
                        <a:solidFill>
                          <a:srgbClr val="333333"/>
                        </a:solidFill>
                        <a:effectLst/>
                        <a:latin typeface="Consolas" charset="0"/>
                      </a:endParaRP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06548">
                <a:tc>
                  <a:txBody>
                    <a:bodyPr/>
                    <a:lstStyle/>
                    <a:p>
                      <a:pPr algn="r" fontAlgn="t"/>
                      <a:endParaRPr lang="en-US" sz="500">
                        <a:effectLst/>
                        <a:latin typeface="Consolas" charset="0"/>
                      </a:endParaRP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decoder </a:t>
                      </a:r>
                      <a:r>
                        <a:rPr lang="en-US" sz="500">
                          <a:solidFill>
                            <a:srgbClr val="A71D5D"/>
                          </a:solidFill>
                          <a:effectLst/>
                          <a:latin typeface="Consolas" charset="0"/>
                        </a:rPr>
                        <a:t>=</a:t>
                      </a:r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 nn.</a:t>
                      </a:r>
                      <a:r>
                        <a:rPr lang="en-US" sz="500">
                          <a:solidFill>
                            <a:srgbClr val="0086B3"/>
                          </a:solidFill>
                          <a:effectLst/>
                          <a:latin typeface="Consolas" charset="0"/>
                        </a:rPr>
                        <a:t>Sequential</a:t>
                      </a:r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8037">
                <a:tc>
                  <a:txBody>
                    <a:bodyPr/>
                    <a:lstStyle/>
                    <a:p>
                      <a:pPr algn="r" fontAlgn="t"/>
                      <a:endParaRPr lang="en-US" sz="500">
                        <a:effectLst/>
                        <a:latin typeface="Consolas" charset="0"/>
                      </a:endParaRP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decoder:</a:t>
                      </a:r>
                      <a:r>
                        <a:rPr lang="en-US" sz="500">
                          <a:solidFill>
                            <a:srgbClr val="0086B3"/>
                          </a:solidFill>
                          <a:effectLst/>
                          <a:latin typeface="Consolas" charset="0"/>
                        </a:rPr>
                        <a:t>add</a:t>
                      </a:r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(nn.</a:t>
                      </a:r>
                      <a:r>
                        <a:rPr lang="en-US" sz="500">
                          <a:solidFill>
                            <a:srgbClr val="0086B3"/>
                          </a:solidFill>
                          <a:effectLst/>
                          <a:latin typeface="Consolas" charset="0"/>
                        </a:rPr>
                        <a:t>Linear</a:t>
                      </a:r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(outputSize,inputSize))</a:t>
                      </a: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06548">
                <a:tc>
                  <a:txBody>
                    <a:bodyPr/>
                    <a:lstStyle/>
                    <a:p>
                      <a:pPr algn="r" fontAlgn="t"/>
                      <a:endParaRPr lang="en-US" sz="500">
                        <a:effectLst/>
                        <a:latin typeface="Consolas" charset="0"/>
                      </a:endParaRP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500">
                        <a:solidFill>
                          <a:srgbClr val="333333"/>
                        </a:solidFill>
                        <a:effectLst/>
                        <a:latin typeface="Consolas" charset="0"/>
                      </a:endParaRP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06548">
                <a:tc>
                  <a:txBody>
                    <a:bodyPr/>
                    <a:lstStyle/>
                    <a:p>
                      <a:pPr algn="r" fontAlgn="t"/>
                      <a:endParaRPr lang="en-US" sz="500">
                        <a:effectLst/>
                        <a:latin typeface="Consolas" charset="0"/>
                      </a:endParaRP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500">
                          <a:solidFill>
                            <a:srgbClr val="969896"/>
                          </a:solidFill>
                          <a:effectLst/>
                          <a:latin typeface="Consolas" charset="0"/>
                        </a:rPr>
                        <a:t>-- tied weights</a:t>
                      </a:r>
                      <a:endParaRPr lang="en-US" sz="500">
                        <a:solidFill>
                          <a:srgbClr val="333333"/>
                        </a:solidFill>
                        <a:effectLst/>
                        <a:latin typeface="Consolas" charset="0"/>
                      </a:endParaRP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8037">
                <a:tc>
                  <a:txBody>
                    <a:bodyPr/>
                    <a:lstStyle/>
                    <a:p>
                      <a:pPr algn="r" fontAlgn="t"/>
                      <a:endParaRPr lang="en-US" sz="500">
                        <a:effectLst/>
                        <a:latin typeface="Consolas" charset="0"/>
                      </a:endParaRP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500">
                          <a:solidFill>
                            <a:srgbClr val="A71D5D"/>
                          </a:solidFill>
                          <a:effectLst/>
                          <a:latin typeface="Consolas" charset="0"/>
                        </a:rPr>
                        <a:t>if</a:t>
                      </a:r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 params.tied </a:t>
                      </a:r>
                      <a:r>
                        <a:rPr lang="en-US" sz="500">
                          <a:solidFill>
                            <a:srgbClr val="A71D5D"/>
                          </a:solidFill>
                          <a:effectLst/>
                          <a:latin typeface="Consolas" charset="0"/>
                        </a:rPr>
                        <a:t>and</a:t>
                      </a:r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 </a:t>
                      </a:r>
                      <a:r>
                        <a:rPr lang="en-US" sz="500">
                          <a:solidFill>
                            <a:srgbClr val="A71D5D"/>
                          </a:solidFill>
                          <a:effectLst/>
                          <a:latin typeface="Consolas" charset="0"/>
                        </a:rPr>
                        <a:t>not</a:t>
                      </a:r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 params.hessian </a:t>
                      </a:r>
                      <a:r>
                        <a:rPr lang="en-US" sz="500">
                          <a:solidFill>
                            <a:srgbClr val="A71D5D"/>
                          </a:solidFill>
                          <a:effectLst/>
                          <a:latin typeface="Consolas" charset="0"/>
                        </a:rPr>
                        <a:t>then</a:t>
                      </a:r>
                      <a:endParaRPr lang="en-US" sz="500">
                        <a:solidFill>
                          <a:srgbClr val="333333"/>
                        </a:solidFill>
                        <a:effectLst/>
                        <a:latin typeface="Consolas" charset="0"/>
                      </a:endParaRP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06548">
                <a:tc>
                  <a:txBody>
                    <a:bodyPr/>
                    <a:lstStyle/>
                    <a:p>
                      <a:pPr algn="r" fontAlgn="t"/>
                      <a:endParaRPr lang="en-US" sz="500">
                        <a:effectLst/>
                        <a:latin typeface="Consolas" charset="0"/>
                      </a:endParaRP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500">
                          <a:solidFill>
                            <a:srgbClr val="969896"/>
                          </a:solidFill>
                          <a:effectLst/>
                          <a:latin typeface="Consolas" charset="0"/>
                        </a:rPr>
                        <a:t>-- impose weight sharing</a:t>
                      </a:r>
                      <a:endParaRPr lang="en-US" sz="500">
                        <a:solidFill>
                          <a:srgbClr val="333333"/>
                        </a:solidFill>
                        <a:effectLst/>
                        <a:latin typeface="Consolas" charset="0"/>
                      </a:endParaRP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92448">
                <a:tc>
                  <a:txBody>
                    <a:bodyPr/>
                    <a:lstStyle/>
                    <a:p>
                      <a:pPr algn="r" fontAlgn="t"/>
                      <a:endParaRPr lang="en-US" sz="500">
                        <a:effectLst/>
                        <a:latin typeface="Consolas" charset="0"/>
                      </a:endParaRP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decoder:</a:t>
                      </a:r>
                      <a:r>
                        <a:rPr lang="en-US" sz="500">
                          <a:solidFill>
                            <a:srgbClr val="0086B3"/>
                          </a:solidFill>
                          <a:effectLst/>
                          <a:latin typeface="Consolas" charset="0"/>
                        </a:rPr>
                        <a:t>get</a:t>
                      </a:r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lang="en-US" sz="500">
                          <a:solidFill>
                            <a:srgbClr val="0086B3"/>
                          </a:solidFill>
                          <a:effectLst/>
                          <a:latin typeface="Consolas" charset="0"/>
                        </a:rPr>
                        <a:t>1</a:t>
                      </a:r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).weight </a:t>
                      </a:r>
                      <a:r>
                        <a:rPr lang="en-US" sz="500">
                          <a:solidFill>
                            <a:srgbClr val="A71D5D"/>
                          </a:solidFill>
                          <a:effectLst/>
                          <a:latin typeface="Consolas" charset="0"/>
                        </a:rPr>
                        <a:t>=</a:t>
                      </a:r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 encoder:</a:t>
                      </a:r>
                      <a:r>
                        <a:rPr lang="en-US" sz="500">
                          <a:solidFill>
                            <a:srgbClr val="0086B3"/>
                          </a:solidFill>
                          <a:effectLst/>
                          <a:latin typeface="Consolas" charset="0"/>
                        </a:rPr>
                        <a:t>get</a:t>
                      </a:r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lang="en-US" sz="500">
                          <a:solidFill>
                            <a:srgbClr val="0086B3"/>
                          </a:solidFill>
                          <a:effectLst/>
                          <a:latin typeface="Consolas" charset="0"/>
                        </a:rPr>
                        <a:t>1</a:t>
                      </a:r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).weight:</a:t>
                      </a:r>
                      <a:r>
                        <a:rPr lang="en-US" sz="500">
                          <a:solidFill>
                            <a:srgbClr val="0086B3"/>
                          </a:solidFill>
                          <a:effectLst/>
                          <a:latin typeface="Consolas" charset="0"/>
                        </a:rPr>
                        <a:t>t</a:t>
                      </a:r>
                      <a:r>
                        <a:rPr lang="en-US" sz="50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92448">
                <a:tc>
                  <a:txBody>
                    <a:bodyPr/>
                    <a:lstStyle/>
                    <a:p>
                      <a:pPr algn="r" fontAlgn="t"/>
                      <a:endParaRPr lang="en-US" sz="500">
                        <a:effectLst/>
                        <a:latin typeface="Consolas" charset="0"/>
                      </a:endParaRP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500" dirty="0" err="1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decoder:</a:t>
                      </a:r>
                      <a:r>
                        <a:rPr lang="en-US" sz="500" dirty="0" err="1">
                          <a:solidFill>
                            <a:srgbClr val="0086B3"/>
                          </a:solidFill>
                          <a:effectLst/>
                          <a:latin typeface="Consolas" charset="0"/>
                        </a:rPr>
                        <a:t>get</a:t>
                      </a:r>
                      <a:r>
                        <a:rPr lang="en-US" sz="500" dirty="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lang="en-US" sz="500" dirty="0">
                          <a:solidFill>
                            <a:srgbClr val="0086B3"/>
                          </a:solidFill>
                          <a:effectLst/>
                          <a:latin typeface="Consolas" charset="0"/>
                        </a:rPr>
                        <a:t>1</a:t>
                      </a:r>
                      <a:r>
                        <a:rPr lang="en-US" sz="500" dirty="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).</a:t>
                      </a:r>
                      <a:r>
                        <a:rPr lang="en-US" sz="500" dirty="0" err="1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gradWeight</a:t>
                      </a:r>
                      <a:r>
                        <a:rPr lang="en-US" sz="500" dirty="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 </a:t>
                      </a:r>
                      <a:r>
                        <a:rPr lang="en-US" sz="500" dirty="0">
                          <a:solidFill>
                            <a:srgbClr val="A71D5D"/>
                          </a:solidFill>
                          <a:effectLst/>
                          <a:latin typeface="Consolas" charset="0"/>
                        </a:rPr>
                        <a:t>=</a:t>
                      </a:r>
                      <a:r>
                        <a:rPr lang="en-US" sz="500" dirty="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 </a:t>
                      </a:r>
                      <a:r>
                        <a:rPr lang="en-US" sz="500" dirty="0" err="1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encoder:</a:t>
                      </a:r>
                      <a:r>
                        <a:rPr lang="en-US" sz="500" dirty="0" err="1">
                          <a:solidFill>
                            <a:srgbClr val="0086B3"/>
                          </a:solidFill>
                          <a:effectLst/>
                          <a:latin typeface="Consolas" charset="0"/>
                        </a:rPr>
                        <a:t>get</a:t>
                      </a:r>
                      <a:r>
                        <a:rPr lang="en-US" sz="500" dirty="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lang="en-US" sz="500" dirty="0">
                          <a:solidFill>
                            <a:srgbClr val="0086B3"/>
                          </a:solidFill>
                          <a:effectLst/>
                          <a:latin typeface="Consolas" charset="0"/>
                        </a:rPr>
                        <a:t>1</a:t>
                      </a:r>
                      <a:r>
                        <a:rPr lang="en-US" sz="500" dirty="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).</a:t>
                      </a:r>
                      <a:r>
                        <a:rPr lang="en-US" sz="500" dirty="0" err="1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gradWeight:</a:t>
                      </a:r>
                      <a:r>
                        <a:rPr lang="en-US" sz="500" dirty="0" err="1">
                          <a:solidFill>
                            <a:srgbClr val="0086B3"/>
                          </a:solidFill>
                          <a:effectLst/>
                          <a:latin typeface="Consolas" charset="0"/>
                        </a:rPr>
                        <a:t>t</a:t>
                      </a:r>
                      <a:r>
                        <a:rPr lang="en-US" sz="500" dirty="0">
                          <a:solidFill>
                            <a:srgbClr val="333333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marL="33734" marR="33734" marT="12144" marB="12144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900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Deep Networks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266" name="Picture 2" descr="Stacked SparseAE Feature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004" y="2286000"/>
            <a:ext cx="2857500" cy="360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File:Stacked SparseAE Feature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12" y="2277488"/>
            <a:ext cx="2644163" cy="361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395866" y="3375598"/>
            <a:ext cx="831954" cy="6071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962137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When does Dictionary Learning work?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Daniel </a:t>
            </a:r>
            <a:r>
              <a:rPr lang="en-US" altLang="zh-CN" dirty="0" err="1" smtClean="0"/>
              <a:t>Spielman</a:t>
            </a:r>
            <a:r>
              <a:rPr lang="en-US" altLang="zh-CN" dirty="0" smtClean="0"/>
              <a:t>, Huan Wang, and John Wright</a:t>
            </a:r>
            <a:r>
              <a:rPr lang="en-US" altLang="zh-CN" b="1" dirty="0" smtClean="0"/>
              <a:t>, Exact Recovery of Sparsely-Used Dictionaries, </a:t>
            </a:r>
            <a:r>
              <a:rPr lang="en-US" altLang="zh-CN" dirty="0" smtClean="0"/>
              <a:t>arXiv:1206.5882</a:t>
            </a:r>
          </a:p>
          <a:p>
            <a:r>
              <a:rPr lang="en-US" altLang="zh-CN" dirty="0" smtClean="0"/>
              <a:t>Agarwal, </a:t>
            </a:r>
            <a:r>
              <a:rPr lang="en-US" altLang="zh-CN" dirty="0" err="1" smtClean="0"/>
              <a:t>Anandkumar</a:t>
            </a:r>
            <a:r>
              <a:rPr lang="en-US" altLang="zh-CN" dirty="0" smtClean="0"/>
              <a:t>, Jain, </a:t>
            </a:r>
            <a:r>
              <a:rPr lang="en-US" altLang="zh-CN" dirty="0" err="1" smtClean="0"/>
              <a:t>Netrapalli</a:t>
            </a:r>
            <a:r>
              <a:rPr lang="en-US" altLang="zh-CN" dirty="0"/>
              <a:t>, </a:t>
            </a:r>
            <a:r>
              <a:rPr lang="en-US" altLang="zh-CN" b="1" dirty="0"/>
              <a:t>Learning Sparsely Used </a:t>
            </a:r>
            <a:r>
              <a:rPr lang="en-US" altLang="zh-CN" b="1" dirty="0" err="1"/>
              <a:t>Overcomplete</a:t>
            </a:r>
            <a:r>
              <a:rPr lang="en-US" altLang="zh-CN" b="1" dirty="0"/>
              <a:t> Dictionaries via Alternating Minimization</a:t>
            </a:r>
            <a:r>
              <a:rPr lang="en-US" altLang="zh-CN" dirty="0" smtClean="0"/>
              <a:t>, arXiv:1310.7991</a:t>
            </a:r>
          </a:p>
          <a:p>
            <a:r>
              <a:rPr lang="en-US" altLang="zh-CN" dirty="0" smtClean="0"/>
              <a:t>Sanjeev Arora, </a:t>
            </a:r>
            <a:r>
              <a:rPr lang="en-US" altLang="zh-CN" dirty="0" err="1" smtClean="0"/>
              <a:t>Rong</a:t>
            </a:r>
            <a:r>
              <a:rPr lang="en-US" altLang="zh-CN" dirty="0" smtClean="0"/>
              <a:t> Ge, and </a:t>
            </a:r>
            <a:r>
              <a:rPr lang="en-US" altLang="zh-CN" dirty="0" err="1" smtClean="0"/>
              <a:t>Ankur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Moistra</a:t>
            </a:r>
            <a:r>
              <a:rPr lang="en-US" altLang="zh-CN" dirty="0" smtClean="0"/>
              <a:t>, </a:t>
            </a:r>
            <a:r>
              <a:rPr lang="en-US" altLang="zh-CN" b="1" dirty="0"/>
              <a:t>New Algorithms for Learning Incoherent and </a:t>
            </a:r>
            <a:r>
              <a:rPr lang="en-US" altLang="zh-CN" b="1" dirty="0" err="1"/>
              <a:t>Overcomplete</a:t>
            </a:r>
            <a:r>
              <a:rPr lang="en-US" altLang="zh-CN" b="1" dirty="0"/>
              <a:t> </a:t>
            </a:r>
            <a:r>
              <a:rPr lang="en-US" altLang="zh-CN" b="1" dirty="0" smtClean="0"/>
              <a:t>Dictionaries,</a:t>
            </a:r>
            <a:r>
              <a:rPr lang="en-US" altLang="zh-CN" dirty="0" smtClean="0"/>
              <a:t> arXiv:1308.6273, 2013</a:t>
            </a:r>
            <a:endParaRPr lang="en-US" altLang="zh-CN" dirty="0"/>
          </a:p>
          <a:p>
            <a:r>
              <a:rPr lang="en-US" altLang="zh-CN" dirty="0" smtClean="0"/>
              <a:t>Barak, </a:t>
            </a:r>
            <a:r>
              <a:rPr lang="en-US" altLang="zh-CN" dirty="0" err="1" smtClean="0"/>
              <a:t>Kelner</a:t>
            </a:r>
            <a:r>
              <a:rPr lang="en-US" altLang="zh-CN" dirty="0" smtClean="0"/>
              <a:t>, and </a:t>
            </a:r>
            <a:r>
              <a:rPr lang="en-US" altLang="zh-CN" dirty="0" err="1" smtClean="0"/>
              <a:t>Steurer</a:t>
            </a:r>
            <a:r>
              <a:rPr lang="en-US" altLang="zh-CN" dirty="0" smtClean="0"/>
              <a:t>, </a:t>
            </a:r>
            <a:r>
              <a:rPr lang="en-US" altLang="zh-CN" b="1" dirty="0"/>
              <a:t>Dictionary Learning and Tensor Decomposition via the Sum-of-Squares Method, </a:t>
            </a: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arxiv.org/abs/1407.1543</a:t>
            </a:r>
            <a:r>
              <a:rPr lang="en-US" altLang="zh-CN" dirty="0" smtClean="0"/>
              <a:t>, 2014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070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of Deep Learning: </a:t>
            </a:r>
            <a:r>
              <a:rPr lang="en-US" dirty="0" err="1" smtClean="0"/>
              <a:t>Neurostyle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9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Neural Style by J C Johnson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Website: </a:t>
            </a:r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github.com/jcjohnson/neural-style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A torch implementation of the paper </a:t>
            </a:r>
          </a:p>
          <a:p>
            <a:pPr lvl="1"/>
            <a:r>
              <a:rPr lang="en-US" altLang="zh-CN" i="1" dirty="0">
                <a:solidFill>
                  <a:srgbClr val="FF0000"/>
                </a:solidFill>
              </a:rPr>
              <a:t>A Neural Algorithm of Artistic </a:t>
            </a:r>
            <a:r>
              <a:rPr lang="en-US" altLang="zh-CN" i="1" dirty="0" smtClean="0">
                <a:solidFill>
                  <a:srgbClr val="FF0000"/>
                </a:solidFill>
              </a:rPr>
              <a:t>Style</a:t>
            </a:r>
            <a:r>
              <a:rPr lang="en-US" altLang="zh-CN" dirty="0" smtClean="0"/>
              <a:t>, </a:t>
            </a:r>
          </a:p>
          <a:p>
            <a:pPr lvl="1"/>
            <a:r>
              <a:rPr lang="en-US" altLang="zh-CN" dirty="0" smtClean="0"/>
              <a:t>by </a:t>
            </a:r>
            <a:r>
              <a:rPr lang="en-US" altLang="zh-CN" dirty="0"/>
              <a:t>Leon A. </a:t>
            </a:r>
            <a:r>
              <a:rPr lang="en-US" altLang="zh-CN" dirty="0" err="1"/>
              <a:t>Gatys</a:t>
            </a:r>
            <a:r>
              <a:rPr lang="en-US" altLang="zh-CN" dirty="0"/>
              <a:t>, Alexander S. </a:t>
            </a:r>
            <a:r>
              <a:rPr lang="en-US" altLang="zh-CN" dirty="0" err="1"/>
              <a:t>Ecker</a:t>
            </a:r>
            <a:r>
              <a:rPr lang="en-US" altLang="zh-CN" dirty="0"/>
              <a:t>, and Matthias </a:t>
            </a:r>
            <a:r>
              <a:rPr lang="en-US" altLang="zh-CN" dirty="0" err="1"/>
              <a:t>Bethge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http://</a:t>
            </a:r>
            <a:r>
              <a:rPr lang="en-US" altLang="zh-CN" dirty="0" err="1"/>
              <a:t>arxiv.org</a:t>
            </a:r>
            <a:r>
              <a:rPr lang="en-US" altLang="zh-CN" dirty="0"/>
              <a:t>/abs/1508.06576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6522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1335802"/>
            <a:ext cx="6683765" cy="960668"/>
          </a:xfrm>
        </p:spPr>
        <p:txBody>
          <a:bodyPr/>
          <a:lstStyle/>
          <a:p>
            <a:r>
              <a:rPr lang="zh-CN" altLang="en-US" dirty="0" smtClean="0"/>
              <a:t>博雅塔</a:t>
            </a:r>
            <a:r>
              <a:rPr lang="en-US" altLang="zh-CN" dirty="0" smtClean="0"/>
              <a:t>·</a:t>
            </a:r>
            <a:r>
              <a:rPr lang="zh-CN" altLang="en-US" dirty="0" smtClean="0"/>
              <a:t>未名湖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60" y="2457450"/>
            <a:ext cx="3778250" cy="2833688"/>
          </a:xfrm>
        </p:spPr>
      </p:pic>
    </p:spTree>
    <p:extLst>
      <p:ext uri="{BB962C8B-B14F-4D97-AF65-F5344CB8AC3E}">
        <p14:creationId xmlns:p14="http://schemas.microsoft.com/office/powerpoint/2010/main" val="1684417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38" y="3387250"/>
            <a:ext cx="3789969" cy="261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12" y="951973"/>
            <a:ext cx="3931832" cy="2457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07" y="2731420"/>
            <a:ext cx="3188093" cy="2127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633" y="1391232"/>
            <a:ext cx="335570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Left: </a:t>
            </a:r>
            <a:r>
              <a:rPr lang="en-US" altLang="zh-CN" sz="1350" i="1" dirty="0"/>
              <a:t>Vincent Van Gogh</a:t>
            </a:r>
            <a:r>
              <a:rPr lang="en-US" altLang="zh-CN" sz="1350" dirty="0"/>
              <a:t>, Starry Night</a:t>
            </a:r>
          </a:p>
          <a:p>
            <a:r>
              <a:rPr lang="en-US" altLang="zh-CN" sz="1350" dirty="0"/>
              <a:t>Right: </a:t>
            </a:r>
            <a:r>
              <a:rPr lang="en-US" altLang="zh-CN" sz="1350" i="1" dirty="0"/>
              <a:t>Claude Monet</a:t>
            </a:r>
            <a:r>
              <a:rPr lang="en-US" altLang="zh-CN" sz="1350" dirty="0"/>
              <a:t>, Twilight Venice</a:t>
            </a:r>
          </a:p>
          <a:p>
            <a:r>
              <a:rPr lang="en-US" altLang="zh-CN" sz="1350" dirty="0"/>
              <a:t>Bottom: </a:t>
            </a:r>
            <a:r>
              <a:rPr lang="en-US" altLang="zh-CN" sz="1350" i="1" dirty="0"/>
              <a:t>William Turner</a:t>
            </a:r>
            <a:r>
              <a:rPr lang="en-US" altLang="zh-CN" sz="1350" dirty="0"/>
              <a:t>, Ship Wreck</a:t>
            </a:r>
          </a:p>
        </p:txBody>
      </p:sp>
    </p:spTree>
    <p:extLst>
      <p:ext uri="{BB962C8B-B14F-4D97-AF65-F5344CB8AC3E}">
        <p14:creationId xmlns:p14="http://schemas.microsoft.com/office/powerpoint/2010/main" val="1876227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51" y="857250"/>
            <a:ext cx="3657600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02" y="1438292"/>
            <a:ext cx="3306848" cy="24801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28" y="3461719"/>
            <a:ext cx="3385374" cy="25390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19317" y="4610828"/>
            <a:ext cx="2753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Application of Deep Learning: Content-Style synthetic pictures </a:t>
            </a:r>
          </a:p>
          <a:p>
            <a:r>
              <a:rPr lang="en-US" altLang="zh-CN" sz="1350" dirty="0"/>
              <a:t>By “neural-style”</a:t>
            </a: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01585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neural_style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7590" y="2099222"/>
            <a:ext cx="3164663" cy="2833217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sh</a:t>
            </a:r>
            <a:r>
              <a:rPr lang="en-US" dirty="0" smtClean="0"/>
              <a:t> bicmr@bicmr2 -p 2211</a:t>
            </a:r>
          </a:p>
          <a:p>
            <a:r>
              <a:rPr lang="en-US" dirty="0" smtClean="0"/>
              <a:t>cd neural-style/</a:t>
            </a:r>
          </a:p>
          <a:p>
            <a:r>
              <a:rPr lang="en-US" dirty="0" err="1"/>
              <a:t>th</a:t>
            </a:r>
            <a:r>
              <a:rPr lang="en-US" dirty="0"/>
              <a:t> </a:t>
            </a:r>
            <a:r>
              <a:rPr lang="en-US" dirty="0" err="1"/>
              <a:t>neural_style.lua</a:t>
            </a:r>
            <a:r>
              <a:rPr lang="en-US" dirty="0"/>
              <a:t> -</a:t>
            </a:r>
            <a:r>
              <a:rPr lang="en-US" dirty="0" err="1"/>
              <a:t>style_image</a:t>
            </a:r>
            <a:r>
              <a:rPr lang="en-US" dirty="0"/>
              <a:t> </a:t>
            </a:r>
            <a:r>
              <a:rPr lang="en-US" dirty="0" smtClean="0"/>
              <a:t>examples/inputs/</a:t>
            </a:r>
            <a:r>
              <a:rPr lang="en-US" dirty="0" err="1" smtClean="0"/>
              <a:t>starry_night.jpg</a:t>
            </a:r>
            <a:r>
              <a:rPr lang="en-US" dirty="0" smtClean="0"/>
              <a:t> </a:t>
            </a:r>
            <a:r>
              <a:rPr lang="en-US" dirty="0"/>
              <a:t>-</a:t>
            </a:r>
            <a:r>
              <a:rPr lang="en-US" dirty="0" err="1"/>
              <a:t>content_image</a:t>
            </a:r>
            <a:r>
              <a:rPr lang="en-US" dirty="0"/>
              <a:t> </a:t>
            </a:r>
            <a:r>
              <a:rPr lang="en-US" dirty="0" smtClean="0"/>
              <a:t>examples/inputs/</a:t>
            </a:r>
            <a:r>
              <a:rPr lang="en-US" dirty="0" err="1" smtClean="0"/>
              <a:t>noname.jpg</a:t>
            </a:r>
            <a:r>
              <a:rPr lang="en-US" dirty="0" smtClean="0"/>
              <a:t> </a:t>
            </a:r>
            <a:r>
              <a:rPr lang="en-US" dirty="0"/>
              <a:t>-</a:t>
            </a:r>
            <a:r>
              <a:rPr lang="en-US" dirty="0" err="1"/>
              <a:t>output_image</a:t>
            </a:r>
            <a:r>
              <a:rPr lang="en-US" dirty="0"/>
              <a:t> </a:t>
            </a:r>
            <a:r>
              <a:rPr lang="en-US" dirty="0" smtClean="0"/>
              <a:t>examples/outputs/</a:t>
            </a:r>
            <a:r>
              <a:rPr lang="en-US" dirty="0" err="1" smtClean="0"/>
              <a:t>noname_starry.png</a:t>
            </a:r>
            <a:endParaRPr lang="en-US" dirty="0" smtClean="0"/>
          </a:p>
          <a:p>
            <a:r>
              <a:rPr lang="en-US" dirty="0" smtClean="0"/>
              <a:t>Different run might be different!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73" y="2014318"/>
            <a:ext cx="3880723" cy="291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2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9205" y="482885"/>
            <a:ext cx="7674795" cy="1422115"/>
          </a:xfrm>
        </p:spPr>
        <p:txBody>
          <a:bodyPr/>
          <a:lstStyle/>
          <a:p>
            <a:r>
              <a:rPr lang="en-US" smtClean="0"/>
              <a:t>Return of </a:t>
            </a:r>
            <a:r>
              <a:rPr lang="en-US" dirty="0" smtClean="0"/>
              <a:t>“Deep Representation</a:t>
            </a:r>
            <a:r>
              <a:rPr lang="en-US" smtClean="0"/>
              <a:t>” Learning ~ 2012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28" y="2019948"/>
            <a:ext cx="6262172" cy="4701537"/>
          </a:xfrm>
        </p:spPr>
      </p:pic>
    </p:spTree>
    <p:extLst>
      <p:ext uri="{BB962C8B-B14F-4D97-AF65-F5344CB8AC3E}">
        <p14:creationId xmlns:p14="http://schemas.microsoft.com/office/powerpoint/2010/main" val="90622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89" y="1101044"/>
            <a:ext cx="4010290" cy="210696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576" y="3376510"/>
            <a:ext cx="3662980" cy="24396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94" y="1325333"/>
            <a:ext cx="3150943" cy="16583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79" y="3561066"/>
            <a:ext cx="3223308" cy="214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73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Style-Content Decomposition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24" y="1900623"/>
            <a:ext cx="5652527" cy="3977995"/>
          </a:xfrm>
        </p:spPr>
      </p:pic>
    </p:spTree>
    <p:extLst>
      <p:ext uri="{BB962C8B-B14F-4D97-AF65-F5344CB8AC3E}">
        <p14:creationId xmlns:p14="http://schemas.microsoft.com/office/powerpoint/2010/main" val="1214339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waves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616" y="2753701"/>
            <a:ext cx="7241473" cy="2969004"/>
          </a:xfrm>
        </p:spPr>
      </p:pic>
    </p:spTree>
    <p:extLst>
      <p:ext uri="{BB962C8B-B14F-4D97-AF65-F5344CB8AC3E}">
        <p14:creationId xmlns:p14="http://schemas.microsoft.com/office/powerpoint/2010/main" val="175874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1-Hidden Layer Neural Networks</a:t>
            </a:r>
            <a:endParaRPr lang="en-US" altLang="zh-CN" dirty="0">
              <a:solidFill>
                <a:srgbClr val="006600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A two-stage regression or classification model</a:t>
            </a:r>
            <a:endParaRPr lang="en-US" altLang="zh-CN" dirty="0">
              <a:solidFill>
                <a:srgbClr val="006600"/>
              </a:solidFill>
            </a:endParaRPr>
          </a:p>
          <a:p>
            <a:pPr>
              <a:buFontTx/>
              <a:buNone/>
            </a:pPr>
            <a:endParaRPr lang="en-US" altLang="zh-CN" dirty="0">
              <a:solidFill>
                <a:srgbClr val="006600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4360" y="2699535"/>
            <a:ext cx="4657725" cy="370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Single-Hidden Layer NN</a:t>
            </a:r>
            <a:endParaRPr lang="en-US" altLang="zh-CN" dirty="0">
              <a:solidFill>
                <a:srgbClr val="006600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Linear combination of X + sigmoid -&gt; Z hidden layer</a:t>
            </a:r>
            <a:endParaRPr lang="en-US" altLang="zh-CN" dirty="0">
              <a:solidFill>
                <a:srgbClr val="006600"/>
              </a:solidFill>
            </a:endParaRPr>
          </a:p>
          <a:p>
            <a:r>
              <a:rPr lang="en-US" altLang="zh-CN" dirty="0" smtClean="0">
                <a:solidFill>
                  <a:srgbClr val="006600"/>
                </a:solidFill>
              </a:rPr>
              <a:t>Linear combination of Z + </a:t>
            </a:r>
            <a:r>
              <a:rPr lang="en-US" altLang="zh-CN" dirty="0" err="1" smtClean="0">
                <a:solidFill>
                  <a:srgbClr val="006600"/>
                </a:solidFill>
              </a:rPr>
              <a:t>softmax</a:t>
            </a:r>
            <a:r>
              <a:rPr lang="en-US" altLang="zh-CN" dirty="0" smtClean="0">
                <a:solidFill>
                  <a:srgbClr val="006600"/>
                </a:solidFill>
              </a:rPr>
              <a:t> -&gt; Y</a:t>
            </a:r>
            <a:endParaRPr lang="en-US" altLang="zh-CN" dirty="0">
              <a:solidFill>
                <a:srgbClr val="006600"/>
              </a:solidFill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3456946"/>
            <a:ext cx="7162800" cy="182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5512759"/>
            <a:ext cx="8229600" cy="62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Sigmoid Hidden Layer</a:t>
            </a:r>
            <a:endParaRPr lang="en-US" altLang="zh-CN" dirty="0">
              <a:solidFill>
                <a:srgbClr val="006600"/>
              </a:solidFill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6600"/>
                </a:solidFill>
              </a:rPr>
              <a:t>Sigmoid </a:t>
            </a:r>
            <a:r>
              <a:rPr lang="el-GR" altLang="zh-CN" dirty="0" smtClean="0">
                <a:solidFill>
                  <a:srgbClr val="006600"/>
                </a:solidFill>
                <a:ea typeface="Arial" charset="0"/>
                <a:cs typeface="Arial" charset="0"/>
              </a:rPr>
              <a:t>σ</a:t>
            </a:r>
            <a:r>
              <a:rPr lang="zh-CN" altLang="en-US" dirty="0">
                <a:solidFill>
                  <a:srgbClr val="006600"/>
                </a:solidFill>
                <a:ea typeface="Arial" charset="0"/>
                <a:cs typeface="Arial" charset="0"/>
              </a:rPr>
              <a:t>（</a:t>
            </a:r>
            <a:r>
              <a:rPr lang="he-IL" altLang="zh-CN" dirty="0">
                <a:solidFill>
                  <a:srgbClr val="006600"/>
                </a:solidFill>
                <a:ea typeface="Arial" charset="0"/>
                <a:cs typeface="Arial" charset="0"/>
              </a:rPr>
              <a:t>ע</a:t>
            </a:r>
            <a:r>
              <a:rPr lang="zh-CN" altLang="en-US" dirty="0" smtClean="0">
                <a:solidFill>
                  <a:srgbClr val="006600"/>
                </a:solidFill>
                <a:ea typeface="Arial" charset="0"/>
                <a:cs typeface="Arial" charset="0"/>
              </a:rPr>
              <a:t>）</a:t>
            </a:r>
            <a:r>
              <a:rPr lang="en-US" altLang="zh-CN" dirty="0" smtClean="0">
                <a:solidFill>
                  <a:srgbClr val="006600"/>
                </a:solidFill>
                <a:ea typeface="Arial" charset="0"/>
                <a:cs typeface="Arial" charset="0"/>
              </a:rPr>
              <a:t>=exp(y)/(1+exp(y))=1/(1+exp(-y))</a:t>
            </a:r>
            <a:endParaRPr lang="en-US" altLang="zh-CN" dirty="0" smtClean="0">
              <a:solidFill>
                <a:srgbClr val="006600"/>
              </a:solidFill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14307" y="3322009"/>
            <a:ext cx="4648200" cy="281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2700</TotalTime>
  <Words>1234</Words>
  <Application>Microsoft Macintosh PowerPoint</Application>
  <PresentationFormat>On-screen Show (4:3)</PresentationFormat>
  <Paragraphs>223</Paragraphs>
  <Slides>51</Slides>
  <Notes>1</Notes>
  <HiddenSlides>25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5" baseType="lpstr">
      <vt:lpstr>Arial</vt:lpstr>
      <vt:lpstr>Arial Black</vt:lpstr>
      <vt:lpstr>Calibri</vt:lpstr>
      <vt:lpstr>Cambria Math</vt:lpstr>
      <vt:lpstr>Century Gothic</vt:lpstr>
      <vt:lpstr>Comic Sans MS</vt:lpstr>
      <vt:lpstr>Consolas</vt:lpstr>
      <vt:lpstr>Segoe UI Emoji</vt:lpstr>
      <vt:lpstr>Times New Roman</vt:lpstr>
      <vt:lpstr>Wingdings 3</vt:lpstr>
      <vt:lpstr>宋体</vt:lpstr>
      <vt:lpstr>幼圆</vt:lpstr>
      <vt:lpstr>Wisp</vt:lpstr>
      <vt:lpstr>Equation</vt:lpstr>
      <vt:lpstr>An Odyssey of Representation Learning</vt:lpstr>
      <vt:lpstr>Machine Learning has a Dream…</vt:lpstr>
      <vt:lpstr>First principle for “Data Scientists”</vt:lpstr>
      <vt:lpstr>A Brief History of Neural Networks</vt:lpstr>
      <vt:lpstr>Return of “Deep Representation” Learning ~ 2012</vt:lpstr>
      <vt:lpstr>Hardware waves</vt:lpstr>
      <vt:lpstr>1-Hidden Layer Neural Networks</vt:lpstr>
      <vt:lpstr>Single-Hidden Layer NN</vt:lpstr>
      <vt:lpstr>Sigmoid Hidden Layer</vt:lpstr>
      <vt:lpstr>Softmax Output</vt:lpstr>
      <vt:lpstr>Projection Pursuit Regression </vt:lpstr>
      <vt:lpstr>Least Square Fitting for PPR</vt:lpstr>
      <vt:lpstr>Weighted Least Square</vt:lpstr>
      <vt:lpstr>Training of Neural Networks</vt:lpstr>
      <vt:lpstr>Least Square Fitting: Backpropogation (BP)</vt:lpstr>
      <vt:lpstr>Gradient Descent</vt:lpstr>
      <vt:lpstr>BP Equation</vt:lpstr>
      <vt:lpstr>BP algorithm: Foreward and Backward</vt:lpstr>
      <vt:lpstr>11.4 Learning rates</vt:lpstr>
      <vt:lpstr>Some challenges in NN training</vt:lpstr>
      <vt:lpstr>神经网络训练的一些问题</vt:lpstr>
      <vt:lpstr>神经网络训练的一些问题</vt:lpstr>
      <vt:lpstr>Example: Hand-written Digits</vt:lpstr>
      <vt:lpstr>LeNets: five networks by LeCun</vt:lpstr>
      <vt:lpstr>LeNet-4/5: weight sharing</vt:lpstr>
      <vt:lpstr>Test Performance</vt:lpstr>
      <vt:lpstr>Test Performance</vt:lpstr>
      <vt:lpstr>Deep Learning?</vt:lpstr>
      <vt:lpstr>Sparse Dictionary Learning</vt:lpstr>
      <vt:lpstr>Unsupervised Learning as matrix factorization</vt:lpstr>
      <vt:lpstr>Sparse Coding</vt:lpstr>
      <vt:lpstr>Sparsity Penalty</vt:lpstr>
      <vt:lpstr>Scale freedom</vt:lpstr>
      <vt:lpstr>Identifiability: Scale</vt:lpstr>
      <vt:lpstr>Nonlinear Optimization</vt:lpstr>
      <vt:lpstr>Alternating Optimization</vt:lpstr>
      <vt:lpstr>Smoothing</vt:lpstr>
      <vt:lpstr>Dictionary Learned from natural image patches </vt:lpstr>
      <vt:lpstr>Adjacent features should be similar?</vt:lpstr>
      <vt:lpstr>Topographic Sparse Coding:  Group LASSO</vt:lpstr>
      <vt:lpstr>A Neural Network Interpretation:  Sparse Autoencoder</vt:lpstr>
      <vt:lpstr>Deep Networks</vt:lpstr>
      <vt:lpstr>When does Dictionary Learning work?</vt:lpstr>
      <vt:lpstr>Application of Deep Learning: Neurostyle</vt:lpstr>
      <vt:lpstr>Neural Style by J C Johnson</vt:lpstr>
      <vt:lpstr>博雅塔·未名湖</vt:lpstr>
      <vt:lpstr>PowerPoint Presentation</vt:lpstr>
      <vt:lpstr>PowerPoint Presentation</vt:lpstr>
      <vt:lpstr>Run neural_style</vt:lpstr>
      <vt:lpstr>PowerPoint Presentation</vt:lpstr>
      <vt:lpstr>Style-Content Decomposition</vt:lpstr>
    </vt:vector>
  </TitlesOfParts>
  <Company>PKU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3. Linear Models for Classification</dc:title>
  <dc:creator>YAO Yuan</dc:creator>
  <cp:lastModifiedBy>Microsoft Office User</cp:lastModifiedBy>
  <cp:revision>129</cp:revision>
  <dcterms:created xsi:type="dcterms:W3CDTF">2014-05-27T06:08:57Z</dcterms:created>
  <dcterms:modified xsi:type="dcterms:W3CDTF">2017-04-28T08:20:33Z</dcterms:modified>
</cp:coreProperties>
</file>